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313" r:id="rId3"/>
    <p:sldId id="256" r:id="rId4"/>
    <p:sldId id="257" r:id="rId5"/>
    <p:sldId id="258" r:id="rId6"/>
    <p:sldId id="265" r:id="rId7"/>
    <p:sldId id="266" r:id="rId8"/>
    <p:sldId id="267" r:id="rId9"/>
    <p:sldId id="268" r:id="rId10"/>
    <p:sldId id="259" r:id="rId11"/>
    <p:sldId id="260" r:id="rId12"/>
    <p:sldId id="261" r:id="rId13"/>
    <p:sldId id="269" r:id="rId14"/>
    <p:sldId id="262" r:id="rId15"/>
    <p:sldId id="270" r:id="rId16"/>
    <p:sldId id="271" r:id="rId17"/>
    <p:sldId id="272" r:id="rId18"/>
    <p:sldId id="273" r:id="rId19"/>
    <p:sldId id="274" r:id="rId20"/>
    <p:sldId id="276" r:id="rId21"/>
    <p:sldId id="277" r:id="rId22"/>
    <p:sldId id="278" r:id="rId23"/>
    <p:sldId id="279" r:id="rId24"/>
    <p:sldId id="281" r:id="rId25"/>
    <p:sldId id="280" r:id="rId26"/>
    <p:sldId id="263" r:id="rId27"/>
    <p:sldId id="307" r:id="rId28"/>
    <p:sldId id="314" r:id="rId29"/>
    <p:sldId id="282" r:id="rId30"/>
    <p:sldId id="283" r:id="rId31"/>
    <p:sldId id="284" r:id="rId32"/>
    <p:sldId id="285" r:id="rId33"/>
    <p:sldId id="296" r:id="rId34"/>
    <p:sldId id="286" r:id="rId35"/>
    <p:sldId id="297" r:id="rId36"/>
    <p:sldId id="288" r:id="rId37"/>
    <p:sldId id="290" r:id="rId38"/>
    <p:sldId id="298" r:id="rId39"/>
    <p:sldId id="291" r:id="rId40"/>
    <p:sldId id="292" r:id="rId41"/>
    <p:sldId id="293" r:id="rId42"/>
    <p:sldId id="295" r:id="rId43"/>
    <p:sldId id="300" r:id="rId44"/>
    <p:sldId id="301" r:id="rId45"/>
    <p:sldId id="302" r:id="rId46"/>
    <p:sldId id="310" r:id="rId47"/>
    <p:sldId id="303" r:id="rId48"/>
    <p:sldId id="304" r:id="rId49"/>
    <p:sldId id="311" r:id="rId50"/>
    <p:sldId id="305" r:id="rId51"/>
    <p:sldId id="308" r:id="rId52"/>
    <p:sldId id="312" r:id="rId53"/>
    <p:sldId id="316" r:id="rId54"/>
    <p:sldId id="317" r:id="rId55"/>
    <p:sldId id="318" r:id="rId56"/>
    <p:sldId id="319" r:id="rId57"/>
    <p:sldId id="320" r:id="rId58"/>
    <p:sldId id="322" r:id="rId59"/>
    <p:sldId id="323" r:id="rId60"/>
    <p:sldId id="325" r:id="rId61"/>
    <p:sldId id="326" r:id="rId62"/>
    <p:sldId id="327" r:id="rId63"/>
    <p:sldId id="351" r:id="rId64"/>
    <p:sldId id="328" r:id="rId65"/>
    <p:sldId id="329" r:id="rId66"/>
    <p:sldId id="330" r:id="rId67"/>
    <p:sldId id="289" r:id="rId68"/>
    <p:sldId id="338" r:id="rId69"/>
    <p:sldId id="331" r:id="rId70"/>
    <p:sldId id="332" r:id="rId71"/>
    <p:sldId id="333" r:id="rId72"/>
    <p:sldId id="334" r:id="rId73"/>
    <p:sldId id="335" r:id="rId74"/>
    <p:sldId id="294" r:id="rId75"/>
    <p:sldId id="336" r:id="rId76"/>
    <p:sldId id="339" r:id="rId77"/>
    <p:sldId id="347" r:id="rId78"/>
    <p:sldId id="348" r:id="rId79"/>
    <p:sldId id="349" r:id="rId8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1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sorterViewPr>
    <p:cViewPr>
      <p:scale>
        <a:sx n="100" d="100"/>
        <a:sy n="100" d="100"/>
      </p:scale>
      <p:origin x="0" y="-178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22266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FB1E1AD5-C034-4A31-857D-634E4A8CF161}" type="datetimeFigureOut">
              <a:rPr lang="tr-TR" smtClean="0"/>
              <a:t>16.11.2025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372867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30432532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27077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2413926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00280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27657575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5788160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42704984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20753410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1E1AD5-C034-4A31-857D-634E4A8CF161}" type="datetimeFigureOut">
              <a:rPr lang="tr-TR" smtClean="0"/>
              <a:t>16.11.2025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4007600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B1E1AD5-C034-4A31-857D-634E4A8CF161}" type="datetimeFigureOut">
              <a:rPr lang="tr-TR" smtClean="0"/>
              <a:t>16.11.2025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3017313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B1E1AD5-C034-4A31-857D-634E4A8CF161}" type="datetimeFigureOut">
              <a:rPr lang="tr-TR" smtClean="0"/>
              <a:t>16.11.2025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31768023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B1E1AD5-C034-4A31-857D-634E4A8CF161}" type="datetimeFigureOut">
              <a:rPr lang="tr-TR" smtClean="0"/>
              <a:t>16.11.2025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29291980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E1AD5-C034-4A31-857D-634E4A8CF161}" type="datetimeFigureOut">
              <a:rPr lang="tr-TR" smtClean="0"/>
              <a:t>16.11.2025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42730825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1E1AD5-C034-4A31-857D-634E4A8CF161}" type="datetimeFigureOut">
              <a:rPr lang="tr-TR" smtClean="0"/>
              <a:t>16.11.2025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19868625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1E1AD5-C034-4A31-857D-634E4A8CF161}" type="datetimeFigureOut">
              <a:rPr lang="tr-TR" smtClean="0"/>
              <a:t>16.11.2025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9B1E11-33CB-4A45-B44A-5DAE36A142C7}" type="slidenum">
              <a:rPr lang="tr-TR" smtClean="0"/>
              <a:t>‹#›</a:t>
            </a:fld>
            <a:endParaRPr lang="tr-TR"/>
          </a:p>
        </p:txBody>
      </p:sp>
    </p:spTree>
    <p:extLst>
      <p:ext uri="{BB962C8B-B14F-4D97-AF65-F5344CB8AC3E}">
        <p14:creationId xmlns:p14="http://schemas.microsoft.com/office/powerpoint/2010/main" val="1510761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E1AF"/>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B1E1AD5-C034-4A31-857D-634E4A8CF161}" type="datetimeFigureOut">
              <a:rPr lang="tr-TR" smtClean="0"/>
              <a:t>16.11.2025</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39B1E11-33CB-4A45-B44A-5DAE36A142C7}" type="slidenum">
              <a:rPr lang="tr-TR" smtClean="0"/>
              <a:t>‹#›</a:t>
            </a:fld>
            <a:endParaRPr lang="tr-TR"/>
          </a:p>
        </p:txBody>
      </p:sp>
    </p:spTree>
    <p:extLst>
      <p:ext uri="{BB962C8B-B14F-4D97-AF65-F5344CB8AC3E}">
        <p14:creationId xmlns:p14="http://schemas.microsoft.com/office/powerpoint/2010/main" val="10874517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1AC27-0418-0713-D8ED-1FFCE2CA21D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1285775-B942-EABE-2085-06323B66C6B2}"/>
              </a:ext>
            </a:extLst>
          </p:cNvPr>
          <p:cNvSpPr>
            <a:spLocks noGrp="1"/>
          </p:cNvSpPr>
          <p:nvPr>
            <p:ph type="ctrTitle"/>
          </p:nvPr>
        </p:nvSpPr>
        <p:spPr>
          <a:xfrm>
            <a:off x="694944" y="600456"/>
            <a:ext cx="8048244" cy="3886200"/>
          </a:xfrm>
        </p:spPr>
        <p:txBody>
          <a:bodyPr>
            <a:normAutofit/>
          </a:bodyPr>
          <a:lstStyle/>
          <a:p>
            <a:pPr algn="ctr"/>
            <a:r>
              <a:rPr lang="tr-TR" sz="5900" dirty="0">
                <a:solidFill>
                  <a:schemeClr val="bg1"/>
                </a:solidFill>
              </a:rPr>
              <a:t>YÜKSEKÖĞRETİMDE DİSİPLİN İŞ VE İŞLEMLERİ eğitimine </a:t>
            </a:r>
            <a:br>
              <a:rPr lang="tr-TR" sz="5900" dirty="0">
                <a:solidFill>
                  <a:schemeClr val="bg1"/>
                </a:solidFill>
              </a:rPr>
            </a:br>
            <a:r>
              <a:rPr lang="tr-TR" sz="5900" dirty="0">
                <a:solidFill>
                  <a:schemeClr val="bg1"/>
                </a:solidFill>
              </a:rPr>
              <a:t>hoş geldiniz </a:t>
            </a:r>
          </a:p>
        </p:txBody>
      </p:sp>
      <p:sp>
        <p:nvSpPr>
          <p:cNvPr id="3" name="Alt Başlık 2">
            <a:extLst>
              <a:ext uri="{FF2B5EF4-FFF2-40B4-BE49-F238E27FC236}">
                <a16:creationId xmlns:a16="http://schemas.microsoft.com/office/drawing/2014/main" id="{66E97F9E-ED57-0062-086D-CC71EC2B81AA}"/>
              </a:ext>
            </a:extLst>
          </p:cNvPr>
          <p:cNvSpPr>
            <a:spLocks noGrp="1"/>
          </p:cNvSpPr>
          <p:nvPr>
            <p:ph type="subTitle" idx="1"/>
          </p:nvPr>
        </p:nvSpPr>
        <p:spPr>
          <a:xfrm>
            <a:off x="2778252" y="4913376"/>
            <a:ext cx="3890772" cy="1344168"/>
          </a:xfrm>
        </p:spPr>
        <p:txBody>
          <a:bodyPr>
            <a:normAutofit/>
          </a:bodyPr>
          <a:lstStyle/>
          <a:p>
            <a:pPr algn="ctr">
              <a:spcBef>
                <a:spcPts val="0"/>
              </a:spcBef>
              <a:spcAft>
                <a:spcPts val="0"/>
              </a:spcAft>
            </a:pPr>
            <a:r>
              <a:rPr lang="tr-TR" dirty="0">
                <a:solidFill>
                  <a:schemeClr val="accent6">
                    <a:lumMod val="50000"/>
                  </a:schemeClr>
                </a:solidFill>
                <a:latin typeface="Aptos Light" panose="020B0004020202020204" pitchFamily="34" charset="0"/>
              </a:rPr>
              <a:t>Av. Mehmet ÇAKMAK</a:t>
            </a:r>
          </a:p>
          <a:p>
            <a:pPr algn="ctr">
              <a:spcBef>
                <a:spcPts val="0"/>
              </a:spcBef>
              <a:spcAft>
                <a:spcPts val="0"/>
              </a:spcAft>
            </a:pPr>
            <a:r>
              <a:rPr lang="tr-TR">
                <a:solidFill>
                  <a:schemeClr val="accent6">
                    <a:lumMod val="50000"/>
                  </a:schemeClr>
                </a:solidFill>
                <a:latin typeface="Aptos Light" panose="020B0004020202020204" pitchFamily="34" charset="0"/>
              </a:rPr>
              <a:t>Hukuk Müşaviri</a:t>
            </a:r>
            <a:endParaRPr lang="tr-TR" dirty="0">
              <a:solidFill>
                <a:schemeClr val="accent6">
                  <a:lumMod val="50000"/>
                </a:schemeClr>
              </a:solidFill>
              <a:latin typeface="Aptos Light" panose="020B0004020202020204" pitchFamily="34" charset="0"/>
            </a:endParaRPr>
          </a:p>
        </p:txBody>
      </p:sp>
    </p:spTree>
    <p:extLst>
      <p:ext uri="{BB962C8B-B14F-4D97-AF65-F5344CB8AC3E}">
        <p14:creationId xmlns:p14="http://schemas.microsoft.com/office/powerpoint/2010/main" val="37422842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5992D-1A5F-7D2D-B744-76B7B277D6C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07EA93C-B81C-378C-689F-0856EE9F3228}"/>
              </a:ext>
            </a:extLst>
          </p:cNvPr>
          <p:cNvSpPr>
            <a:spLocks noGrp="1"/>
          </p:cNvSpPr>
          <p:nvPr>
            <p:ph type="ctrTitle"/>
          </p:nvPr>
        </p:nvSpPr>
        <p:spPr>
          <a:xfrm>
            <a:off x="2095500" y="685800"/>
            <a:ext cx="8001000" cy="4089400"/>
          </a:xfrm>
        </p:spPr>
        <p:txBody>
          <a:bodyPr>
            <a:normAutofit/>
          </a:bodyPr>
          <a:lstStyle/>
          <a:p>
            <a:pPr algn="ctr"/>
            <a:r>
              <a:rPr lang="tr-TR" dirty="0">
                <a:solidFill>
                  <a:schemeClr val="bg1"/>
                </a:solidFill>
              </a:rPr>
              <a:t>2547 SAYILI YÜKSEKÖĞRETİM KANUNU</a:t>
            </a:r>
            <a:br>
              <a:rPr lang="tr-TR" sz="2000" dirty="0">
                <a:solidFill>
                  <a:schemeClr val="bg1"/>
                </a:solidFill>
              </a:rPr>
            </a:br>
            <a:br>
              <a:rPr lang="tr-TR" dirty="0">
                <a:solidFill>
                  <a:schemeClr val="bg1"/>
                </a:solidFill>
              </a:rPr>
            </a:br>
            <a:r>
              <a:rPr lang="tr-TR" sz="3300" dirty="0">
                <a:solidFill>
                  <a:schemeClr val="bg1"/>
                </a:solidFill>
              </a:rPr>
              <a:t>DOKUZUNCU BÖLÜM </a:t>
            </a:r>
            <a:br>
              <a:rPr lang="tr-TR" sz="3300" dirty="0">
                <a:solidFill>
                  <a:schemeClr val="bg1"/>
                </a:solidFill>
              </a:rPr>
            </a:br>
            <a:r>
              <a:rPr lang="tr-TR" sz="3300" dirty="0">
                <a:solidFill>
                  <a:schemeClr val="bg1"/>
                </a:solidFill>
              </a:rPr>
              <a:t>Disiplin ve Ceza İşleri</a:t>
            </a:r>
            <a:br>
              <a:rPr lang="tr-TR" sz="3300" dirty="0">
                <a:solidFill>
                  <a:schemeClr val="bg1"/>
                </a:solidFill>
              </a:rPr>
            </a:br>
            <a:endParaRPr lang="tr-TR" sz="3300" dirty="0">
              <a:solidFill>
                <a:schemeClr val="bg1"/>
              </a:solidFill>
            </a:endParaRPr>
          </a:p>
        </p:txBody>
      </p:sp>
    </p:spTree>
    <p:extLst>
      <p:ext uri="{BB962C8B-B14F-4D97-AF65-F5344CB8AC3E}">
        <p14:creationId xmlns:p14="http://schemas.microsoft.com/office/powerpoint/2010/main" val="2022557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AD162-7EAC-470C-8F75-7859565E83A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AABB550-56AC-7099-2283-9B23C247C48A}"/>
              </a:ext>
            </a:extLst>
          </p:cNvPr>
          <p:cNvSpPr>
            <a:spLocks noGrp="1"/>
          </p:cNvSpPr>
          <p:nvPr>
            <p:ph type="ctrTitle"/>
          </p:nvPr>
        </p:nvSpPr>
        <p:spPr>
          <a:xfrm>
            <a:off x="2095500" y="685800"/>
            <a:ext cx="8001000" cy="1070429"/>
          </a:xfrm>
        </p:spPr>
        <p:txBody>
          <a:bodyPr>
            <a:normAutofit/>
          </a:bodyPr>
          <a:lstStyle/>
          <a:p>
            <a:r>
              <a:rPr lang="tr-TR" sz="3000" dirty="0">
                <a:solidFill>
                  <a:schemeClr val="bg1"/>
                </a:solidFill>
              </a:rPr>
              <a:t>Genel Esaslar: Madde 53	</a:t>
            </a:r>
          </a:p>
        </p:txBody>
      </p:sp>
      <p:sp>
        <p:nvSpPr>
          <p:cNvPr id="3" name="Alt Başlık 2">
            <a:extLst>
              <a:ext uri="{FF2B5EF4-FFF2-40B4-BE49-F238E27FC236}">
                <a16:creationId xmlns:a16="http://schemas.microsoft.com/office/drawing/2014/main" id="{75E20AFC-76CE-F8B8-A03E-48C818C49CCA}"/>
              </a:ext>
            </a:extLst>
          </p:cNvPr>
          <p:cNvSpPr>
            <a:spLocks noGrp="1"/>
          </p:cNvSpPr>
          <p:nvPr>
            <p:ph type="subTitle" idx="1"/>
          </p:nvPr>
        </p:nvSpPr>
        <p:spPr>
          <a:xfrm>
            <a:off x="2095500" y="1831507"/>
            <a:ext cx="8001000" cy="3443068"/>
          </a:xfrm>
        </p:spPr>
        <p:txBody>
          <a:bodyPr/>
          <a:lstStyle/>
          <a:p>
            <a:pPr algn="just"/>
            <a:r>
              <a:rPr lang="tr-TR" dirty="0">
                <a:latin typeface="Aptos Light" panose="020B0004020202020204" pitchFamily="34" charset="0"/>
              </a:rPr>
              <a:t>a.) Yükseköğretim Kurulu Başkanı üst kuruluşlar, rektörler ve bağımsız vakıf meslek yüksekokulu müdürlerinin; </a:t>
            </a:r>
            <a:r>
              <a:rPr lang="tr-TR" u="sng" dirty="0">
                <a:latin typeface="Aptos Light" panose="020B0004020202020204" pitchFamily="34" charset="0"/>
              </a:rPr>
              <a:t>rektör, üniversitenin</a:t>
            </a:r>
            <a:r>
              <a:rPr lang="tr-TR" dirty="0">
                <a:latin typeface="Aptos Light" panose="020B0004020202020204" pitchFamily="34" charset="0"/>
              </a:rPr>
              <a:t>; bağımsız vakıf meslek yüksekokulu müdürü, bağımsız vakıf meslek yüksekokulunun; </a:t>
            </a:r>
            <a:r>
              <a:rPr lang="tr-TR" u="sng" dirty="0">
                <a:latin typeface="Aptos Light" panose="020B0004020202020204" pitchFamily="34" charset="0"/>
              </a:rPr>
              <a:t>dekan, fakültenin</a:t>
            </a:r>
            <a:r>
              <a:rPr lang="tr-TR" dirty="0">
                <a:latin typeface="Aptos Light" panose="020B0004020202020204" pitchFamily="34" charset="0"/>
              </a:rPr>
              <a:t>; </a:t>
            </a:r>
            <a:r>
              <a:rPr lang="tr-TR" u="sng" dirty="0">
                <a:latin typeface="Aptos Light" panose="020B0004020202020204" pitchFamily="34" charset="0"/>
              </a:rPr>
              <a:t>enstitü ve yüksekokul müdürleri, enstitü ve yüksekokulların</a:t>
            </a:r>
            <a:r>
              <a:rPr lang="tr-TR" dirty="0">
                <a:latin typeface="Aptos Light" panose="020B0004020202020204" pitchFamily="34" charset="0"/>
              </a:rPr>
              <a:t>; kadrosu bulunan uygulama araştırma merkezi ile bağımsız enstitü müdürleri, uygulama araştırma merkezi ile enstitünün; </a:t>
            </a:r>
            <a:r>
              <a:rPr lang="tr-TR" u="sng" dirty="0">
                <a:latin typeface="Aptos Light" panose="020B0004020202020204" pitchFamily="34" charset="0"/>
              </a:rPr>
              <a:t>bu birimlerin genel sekreter veya sekreterleri de bağlı birim personelinin disiplin amirleridir</a:t>
            </a:r>
            <a:r>
              <a:rPr lang="tr-TR" dirty="0">
                <a:latin typeface="Aptos Light" panose="020B0004020202020204" pitchFamily="34" charset="0"/>
              </a:rPr>
              <a:t>. </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952386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B07D9-BE08-C835-520C-1274B0D6D792}"/>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D35D6504-4869-5406-B970-D16A060A9052}"/>
              </a:ext>
            </a:extLst>
          </p:cNvPr>
          <p:cNvSpPr>
            <a:spLocks noGrp="1"/>
          </p:cNvSpPr>
          <p:nvPr>
            <p:ph type="subTitle" idx="1"/>
          </p:nvPr>
        </p:nvSpPr>
        <p:spPr>
          <a:xfrm>
            <a:off x="2095500" y="1829246"/>
            <a:ext cx="8001000" cy="3443068"/>
          </a:xfrm>
        </p:spPr>
        <p:txBody>
          <a:bodyPr/>
          <a:lstStyle/>
          <a:p>
            <a:pPr algn="just"/>
            <a:r>
              <a:rPr lang="tr-TR" dirty="0">
                <a:latin typeface="Aptos Light" panose="020B0004020202020204" pitchFamily="34" charset="0"/>
              </a:rPr>
              <a:t>b. Devlet ve vakıf yükseköğretim kurumlarının öğretim elemanlarına uygulanabilecek disiplin cezaları uyarma, kınama, aylıktan veya ücretten kesme, kademe ilerlemesinin durdurulması veya birden fazla ücretten kesme, üniversite öğretim mesleğinden çıkarma ve kamu görevinden çıkarma cezalarıdır. </a:t>
            </a:r>
            <a:r>
              <a:rPr lang="tr-TR" u="sng" dirty="0">
                <a:latin typeface="Aptos Light" panose="020B0004020202020204" pitchFamily="34" charset="0"/>
              </a:rPr>
              <a:t>Kurumumuzda görev yapan idari personeller </a:t>
            </a:r>
            <a:r>
              <a:rPr lang="tr-TR" dirty="0">
                <a:latin typeface="Aptos Light" panose="020B0004020202020204" pitchFamily="34" charset="0"/>
              </a:rPr>
              <a:t>(</a:t>
            </a:r>
            <a:r>
              <a:rPr lang="tr-TR" u="sng" dirty="0">
                <a:latin typeface="Aptos Light" panose="020B0004020202020204" pitchFamily="34" charset="0"/>
              </a:rPr>
              <a:t>memurlar) hakkında disiplin  işlemleri açısından 657 sayılı Devlet Memurları Kanunu’nun 125’inci maddesi uygulanır.</a:t>
            </a:r>
            <a:r>
              <a:rPr lang="tr-TR" dirty="0">
                <a:latin typeface="Aptos Light" panose="020B0004020202020204" pitchFamily="34" charset="0"/>
              </a:rPr>
              <a:t> </a:t>
            </a:r>
            <a:r>
              <a:rPr lang="tr-TR" u="sng" dirty="0">
                <a:latin typeface="Aptos Light" panose="020B0004020202020204" pitchFamily="34" charset="0"/>
              </a:rPr>
              <a:t>Kurumumuzda görev yapan kamu işçileri ise disiplin işlemlerinde 4857 sayılı İş Kanunu ve toplu iş sözleşmesine tabidir. </a:t>
            </a:r>
            <a:endParaRPr lang="tr-TR" dirty="0">
              <a:latin typeface="Aptos Light" panose="020B0004020202020204" pitchFamily="34" charset="0"/>
            </a:endParaRPr>
          </a:p>
        </p:txBody>
      </p:sp>
    </p:spTree>
    <p:extLst>
      <p:ext uri="{BB962C8B-B14F-4D97-AF65-F5344CB8AC3E}">
        <p14:creationId xmlns:p14="http://schemas.microsoft.com/office/powerpoint/2010/main" val="26696562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BD0BD-A249-B54B-01D1-BCDC977F5B2C}"/>
            </a:ext>
          </a:extLst>
        </p:cNvPr>
        <p:cNvGrpSpPr/>
        <p:nvPr/>
      </p:nvGrpSpPr>
      <p:grpSpPr>
        <a:xfrm>
          <a:off x="0" y="0"/>
          <a:ext cx="0" cy="0"/>
          <a:chOff x="0" y="0"/>
          <a:chExt cx="0" cy="0"/>
        </a:xfrm>
      </p:grpSpPr>
      <p:grpSp>
        <p:nvGrpSpPr>
          <p:cNvPr id="13" name="Group 12">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20" name="Rectangle 19">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Resim 7" descr="metin, ekran görüntüsü, yazı tipi, doküman, belge içeren bir resim&#10;&#10;Yapay zeka tarafından oluşturulmuş içerik yanlış olabilir.">
            <a:extLst>
              <a:ext uri="{FF2B5EF4-FFF2-40B4-BE49-F238E27FC236}">
                <a16:creationId xmlns:a16="http://schemas.microsoft.com/office/drawing/2014/main" id="{2C2E98BB-A3ED-F833-4925-C08C3654DF46}"/>
              </a:ext>
            </a:extLst>
          </p:cNvPr>
          <p:cNvPicPr>
            <a:picLocks noChangeAspect="1"/>
          </p:cNvPicPr>
          <p:nvPr/>
        </p:nvPicPr>
        <p:blipFill>
          <a:blip r:embed="rId2"/>
          <a:stretch>
            <a:fillRect/>
          </a:stretch>
        </p:blipFill>
        <p:spPr>
          <a:xfrm>
            <a:off x="3046124" y="786117"/>
            <a:ext cx="6099751" cy="4956048"/>
          </a:xfrm>
          <a:prstGeom prst="rect">
            <a:avLst/>
          </a:prstGeom>
          <a:ln>
            <a:noFill/>
          </a:ln>
          <a:effectLst>
            <a:softEdge rad="112500"/>
          </a:effectLst>
        </p:spPr>
      </p:pic>
    </p:spTree>
    <p:extLst>
      <p:ext uri="{BB962C8B-B14F-4D97-AF65-F5344CB8AC3E}">
        <p14:creationId xmlns:p14="http://schemas.microsoft.com/office/powerpoint/2010/main" val="30563626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54CF1-3EA7-DCD3-D8A1-9A4ED5907F3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AA74694-0BDA-6F0D-DFC2-864F83B56C3C}"/>
              </a:ext>
            </a:extLst>
          </p:cNvPr>
          <p:cNvSpPr>
            <a:spLocks noGrp="1"/>
          </p:cNvSpPr>
          <p:nvPr>
            <p:ph type="ctrTitle"/>
          </p:nvPr>
        </p:nvSpPr>
        <p:spPr>
          <a:xfrm>
            <a:off x="2095500" y="540657"/>
            <a:ext cx="8001000" cy="1244600"/>
          </a:xfrm>
        </p:spPr>
        <p:txBody>
          <a:bodyPr>
            <a:normAutofit/>
          </a:bodyPr>
          <a:lstStyle/>
          <a:p>
            <a:r>
              <a:rPr lang="tr-TR" sz="2800" dirty="0">
                <a:solidFill>
                  <a:schemeClr val="bg1"/>
                </a:solidFill>
              </a:rPr>
              <a:t>Disiplin soruşturması ve savunma hakkı:</a:t>
            </a:r>
            <a:br>
              <a:rPr lang="tr-TR" sz="2800" dirty="0">
                <a:solidFill>
                  <a:schemeClr val="bg1"/>
                </a:solidFill>
              </a:rPr>
            </a:br>
            <a:r>
              <a:rPr lang="tr-TR" sz="2800" dirty="0">
                <a:solidFill>
                  <a:schemeClr val="bg1"/>
                </a:solidFill>
              </a:rPr>
              <a:t>Madde 53/A</a:t>
            </a:r>
          </a:p>
        </p:txBody>
      </p:sp>
      <p:sp>
        <p:nvSpPr>
          <p:cNvPr id="3" name="Alt Başlık 2">
            <a:extLst>
              <a:ext uri="{FF2B5EF4-FFF2-40B4-BE49-F238E27FC236}">
                <a16:creationId xmlns:a16="http://schemas.microsoft.com/office/drawing/2014/main" id="{51AEA0D1-4DCE-AA0C-7049-3C6A56E48414}"/>
              </a:ext>
            </a:extLst>
          </p:cNvPr>
          <p:cNvSpPr>
            <a:spLocks noGrp="1"/>
          </p:cNvSpPr>
          <p:nvPr>
            <p:ph type="subTitle" idx="1"/>
          </p:nvPr>
        </p:nvSpPr>
        <p:spPr>
          <a:xfrm>
            <a:off x="2095500" y="1901817"/>
            <a:ext cx="8001000" cy="4415526"/>
          </a:xfrm>
        </p:spPr>
        <p:txBody>
          <a:bodyPr>
            <a:normAutofit/>
          </a:bodyPr>
          <a:lstStyle/>
          <a:p>
            <a:pPr algn="just"/>
            <a:r>
              <a:rPr lang="tr-TR" u="sng" dirty="0">
                <a:latin typeface="Aptos Light" panose="020B0004020202020204" pitchFamily="34" charset="0"/>
              </a:rPr>
              <a:t>Disiplin soruşturmasında uyulacak esaslar şunlardır:	</a:t>
            </a:r>
            <a:r>
              <a:rPr lang="tr-TR" dirty="0">
                <a:latin typeface="Aptos Light" panose="020B0004020202020204" pitchFamily="34" charset="0"/>
              </a:rPr>
              <a:t>		                         </a:t>
            </a:r>
          </a:p>
          <a:p>
            <a:pPr algn="just"/>
            <a:r>
              <a:rPr lang="tr-TR" dirty="0">
                <a:latin typeface="Aptos Light" panose="020B0004020202020204" pitchFamily="34" charset="0"/>
              </a:rPr>
              <a:t>a) Disiplin cezası verilmesini gerektiren bir fiilin işlendiğini öğrenen </a:t>
            </a:r>
            <a:r>
              <a:rPr lang="tr-TR" b="1" u="sng" dirty="0">
                <a:latin typeface="Aptos Light" panose="020B0004020202020204" pitchFamily="34" charset="0"/>
              </a:rPr>
              <a:t>disiplin amiri yazılı olarak disiplin soruşturması başlatır</a:t>
            </a:r>
            <a:r>
              <a:rPr lang="tr-TR" dirty="0">
                <a:latin typeface="Aptos Light" panose="020B0004020202020204" pitchFamily="34" charset="0"/>
              </a:rPr>
              <a:t>. Üst disiplin amirinin soruşturma açtığı veya açtırdığı disiplin olayında, alt disiplin amiri ayrıca soruşturma yapamaz veya yaptıramaz. Daha önce açılmış soruşturma varsa bunlar üst amirin açtığı veya açtırdığı soruşturma ile birleştirilir. </a:t>
            </a:r>
            <a:endParaRPr lang="tr-TR" sz="1000" dirty="0">
              <a:latin typeface="Aptos Light" panose="020B0004020202020204" pitchFamily="34" charset="0"/>
            </a:endParaRPr>
          </a:p>
          <a:p>
            <a:pPr algn="just"/>
            <a:r>
              <a:rPr lang="tr-TR" sz="1700" dirty="0">
                <a:solidFill>
                  <a:schemeClr val="accent6">
                    <a:lumMod val="50000"/>
                  </a:schemeClr>
                </a:solidFill>
                <a:latin typeface="Aptos Light" panose="020B0004020202020204" pitchFamily="34" charset="0"/>
              </a:rPr>
              <a:t>*Kurumda görev yapan personellere, mevzuatta yer alan </a:t>
            </a:r>
            <a:r>
              <a:rPr lang="tr-TR" sz="1700" u="sng" dirty="0">
                <a:solidFill>
                  <a:schemeClr val="accent6">
                    <a:lumMod val="50000"/>
                  </a:schemeClr>
                </a:solidFill>
                <a:latin typeface="Aptos Light" panose="020B0004020202020204" pitchFamily="34" charset="0"/>
              </a:rPr>
              <a:t>disiplin cezası işlemlerinin tesis edilebilmesi için usulüne uygun bir soruşturma yürütülmelidir</a:t>
            </a:r>
            <a:r>
              <a:rPr lang="tr-TR" sz="1700" dirty="0">
                <a:solidFill>
                  <a:schemeClr val="accent6">
                    <a:lumMod val="50000"/>
                  </a:schemeClr>
                </a:solidFill>
                <a:latin typeface="Aptos Light" panose="020B0004020202020204" pitchFamily="34" charset="0"/>
              </a:rPr>
              <a:t>. </a:t>
            </a:r>
            <a:r>
              <a:rPr lang="tr-TR" sz="1700" u="sng" dirty="0">
                <a:solidFill>
                  <a:schemeClr val="accent6">
                    <a:lumMod val="50000"/>
                  </a:schemeClr>
                </a:solidFill>
                <a:latin typeface="Aptos Light" panose="020B0004020202020204" pitchFamily="34" charset="0"/>
              </a:rPr>
              <a:t>Disiplin soruşturması açılmadan doğrudan ceza verilemez</a:t>
            </a:r>
            <a:r>
              <a:rPr lang="tr-TR" sz="1700" dirty="0">
                <a:solidFill>
                  <a:schemeClr val="accent6">
                    <a:lumMod val="50000"/>
                  </a:schemeClr>
                </a:solidFill>
                <a:latin typeface="Aptos Light" panose="020B0004020202020204" pitchFamily="34" charset="0"/>
              </a:rPr>
              <a:t>. Hukuka aykırı bir fiil işlendiğini ihbar, şikâyet vs. yollarla öğrenen veya bizzat şahit olan disiplin amiri, yazılı olarak soruşturma süreci başlatabileceği gibi soyut iddialar içeren şikâyetler ve basit şüpheye dayanan olaylarda soruşturma açılmadan önce “araştırma” yapabilir veya yaptırabilir. </a:t>
            </a:r>
          </a:p>
          <a:p>
            <a:pPr algn="just"/>
            <a:endParaRPr lang="tr-TR" dirty="0">
              <a:solidFill>
                <a:schemeClr val="accent6">
                  <a:lumMod val="50000"/>
                </a:schemeClr>
              </a:solidFill>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24372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E0C64-4631-1C9A-8787-A1B1E44AF30C}"/>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65DA6CAC-5785-831B-3171-FC942DCC870D}"/>
              </a:ext>
            </a:extLst>
          </p:cNvPr>
          <p:cNvSpPr>
            <a:spLocks noGrp="1"/>
          </p:cNvSpPr>
          <p:nvPr>
            <p:ph type="subTitle" idx="1"/>
          </p:nvPr>
        </p:nvSpPr>
        <p:spPr>
          <a:xfrm>
            <a:off x="2095500" y="1024262"/>
            <a:ext cx="8001000" cy="4665338"/>
          </a:xfrm>
        </p:spPr>
        <p:txBody>
          <a:bodyPr/>
          <a:lstStyle/>
          <a:p>
            <a:pPr algn="just"/>
            <a:r>
              <a:rPr lang="tr-TR" dirty="0">
                <a:latin typeface="Aptos Light" panose="020B0004020202020204" pitchFamily="34" charset="0"/>
              </a:rPr>
              <a:t>b) Bilimsel araştırma ve yayın etiğine ilişkin disiplin cezası verilmesini gerektiren fiiller açısından </a:t>
            </a:r>
            <a:r>
              <a:rPr lang="tr-TR" u="sng" dirty="0">
                <a:latin typeface="Aptos Light" panose="020B0004020202020204" pitchFamily="34" charset="0"/>
              </a:rPr>
              <a:t>soruşturma başlatılmadan önce bilimsel araştırma ve yayın etiği kurullarınca inceleme yapılması zorunludur.</a:t>
            </a:r>
            <a:r>
              <a:rPr lang="tr-TR" dirty="0">
                <a:latin typeface="Aptos Light" panose="020B0004020202020204" pitchFamily="34" charset="0"/>
              </a:rPr>
              <a:t> </a:t>
            </a:r>
            <a:endParaRPr lang="tr-TR" sz="1000" dirty="0">
              <a:latin typeface="Aptos Light" panose="020B0004020202020204" pitchFamily="34" charset="0"/>
            </a:endParaRPr>
          </a:p>
          <a:p>
            <a:pPr algn="just"/>
            <a:r>
              <a:rPr lang="tr-TR" dirty="0">
                <a:latin typeface="Aptos Light" panose="020B0004020202020204" pitchFamily="34" charset="0"/>
              </a:rPr>
              <a:t>c) Disiplin amiri soruşturmayı kendisi yapabileceği gibi soruşturmayı yapmak üzere birim içerisinden soruşturmacı veya komisyon görevlendirebilir. Ancak </a:t>
            </a:r>
            <a:r>
              <a:rPr lang="tr-TR" u="sng" dirty="0">
                <a:latin typeface="Aptos Light" panose="020B0004020202020204" pitchFamily="34" charset="0"/>
              </a:rPr>
              <a:t>zorunlu hallerde </a:t>
            </a:r>
            <a:r>
              <a:rPr lang="tr-TR" dirty="0">
                <a:latin typeface="Aptos Light" panose="020B0004020202020204" pitchFamily="34" charset="0"/>
              </a:rPr>
              <a:t>rektörlük aracılığıyla diğer birimlerden soruşturmacı talep edilebilir.	</a:t>
            </a:r>
            <a:endParaRPr lang="tr-TR" sz="1500" dirty="0">
              <a:latin typeface="Aptos Light" panose="020B0004020202020204" pitchFamily="34" charset="0"/>
            </a:endParaRPr>
          </a:p>
          <a:p>
            <a:pPr algn="just"/>
            <a:r>
              <a:rPr lang="tr-TR" sz="1700" dirty="0">
                <a:solidFill>
                  <a:schemeClr val="accent6">
                    <a:lumMod val="50000"/>
                  </a:schemeClr>
                </a:solidFill>
                <a:latin typeface="Aptos Light" panose="020B0004020202020204" pitchFamily="34" charset="0"/>
              </a:rPr>
              <a:t>*Birim disiplin amirleri, başka birimden bir personeli doğrudan soruşturmacı olarak atayamazlar. Böyle bir durumun ihtiyaç olması halinde, zorunluluk gerekçelerinin açıkça belirtildiği Rektörlüğe gönderilecek bir yazı ile diğer birimlerden soruşturmacı görevlendirilmesi talebinde bulunulmalıdır.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40249329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50A61-661B-0630-5792-C552D08DC339}"/>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881208FA-7D80-0305-1316-AA8FAA350B82}"/>
              </a:ext>
            </a:extLst>
          </p:cNvPr>
          <p:cNvSpPr>
            <a:spLocks noGrp="1"/>
          </p:cNvSpPr>
          <p:nvPr>
            <p:ph type="subTitle" idx="1"/>
          </p:nvPr>
        </p:nvSpPr>
        <p:spPr>
          <a:xfrm>
            <a:off x="2095500" y="1024262"/>
            <a:ext cx="8001000" cy="4665338"/>
          </a:xfrm>
        </p:spPr>
        <p:txBody>
          <a:bodyPr>
            <a:normAutofit/>
          </a:bodyPr>
          <a:lstStyle/>
          <a:p>
            <a:pPr algn="just"/>
            <a:r>
              <a:rPr lang="tr-TR" dirty="0">
                <a:latin typeface="Aptos Light" panose="020B0004020202020204" pitchFamily="34" charset="0"/>
              </a:rPr>
              <a:t>d) Soruşturmacının görev ve unvanı, soruşturulanın görev ve unvanının üstünde veya onunla aynı düzeyde olmalıdır.</a:t>
            </a:r>
            <a:endParaRPr lang="tr-TR" sz="900" dirty="0">
              <a:latin typeface="Aptos Light" panose="020B0004020202020204" pitchFamily="34" charset="0"/>
            </a:endParaRPr>
          </a:p>
          <a:p>
            <a:pPr algn="just"/>
            <a:r>
              <a:rPr lang="tr-TR" dirty="0">
                <a:latin typeface="Aptos Light" panose="020B0004020202020204" pitchFamily="34" charset="0"/>
              </a:rPr>
              <a:t>e) Fiilin ast ile üst tarafından birlikte işlenmesi hâlinde soruşturma usulü ve disiplin cezası verme yetkisi üste göre belirlenir.</a:t>
            </a:r>
          </a:p>
          <a:p>
            <a:pPr algn="just"/>
            <a:r>
              <a:rPr lang="tr-TR" sz="1700" dirty="0">
                <a:solidFill>
                  <a:schemeClr val="accent6">
                    <a:lumMod val="50000"/>
                  </a:schemeClr>
                </a:solidFill>
                <a:latin typeface="Aptos Light" panose="020B0004020202020204" pitchFamily="34" charset="0"/>
              </a:rPr>
              <a:t>*Örneğin: Profesör ve doçent unvanlı iki akademisyenin dâhil olduğu bir disiplin soruşturmasında soruşturmacı profesör unvanlı olmalı, ceza vermeye yetkili olan makam disiplin kurulu ise disiplin kurulunda tüm üyeler profesör olmalıdır. </a:t>
            </a:r>
            <a:endParaRPr lang="tr-TR" dirty="0">
              <a:latin typeface="Aptos Light" panose="020B0004020202020204" pitchFamily="34" charset="0"/>
            </a:endParaRPr>
          </a:p>
        </p:txBody>
      </p:sp>
    </p:spTree>
    <p:extLst>
      <p:ext uri="{BB962C8B-B14F-4D97-AF65-F5344CB8AC3E}">
        <p14:creationId xmlns:p14="http://schemas.microsoft.com/office/powerpoint/2010/main" val="238674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E3F19-EC93-5986-001C-CB60D38FA3C4}"/>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50A63925-2BEC-5EEF-6CFF-29F824C7C669}"/>
              </a:ext>
            </a:extLst>
          </p:cNvPr>
          <p:cNvSpPr>
            <a:spLocks noGrp="1"/>
          </p:cNvSpPr>
          <p:nvPr>
            <p:ph type="subTitle" idx="1"/>
          </p:nvPr>
        </p:nvSpPr>
        <p:spPr>
          <a:xfrm>
            <a:off x="2095500" y="1024261"/>
            <a:ext cx="8001000" cy="5509273"/>
          </a:xfrm>
        </p:spPr>
        <p:txBody>
          <a:bodyPr>
            <a:normAutofit/>
          </a:bodyPr>
          <a:lstStyle/>
          <a:p>
            <a:pPr algn="just"/>
            <a:r>
              <a:rPr lang="tr-TR" dirty="0">
                <a:latin typeface="Aptos Light" panose="020B0004020202020204" pitchFamily="34" charset="0"/>
              </a:rPr>
              <a:t>f) Soruşturulanın disiplin cezası verilmesini gerektiren fiili işlediği ve disiplin soruşturmasının başlatıldığı tarihteki görev veya unvanının farklı olması hâlinde disiplin soruşturması, </a:t>
            </a:r>
            <a:r>
              <a:rPr lang="tr-TR" u="sng" dirty="0">
                <a:latin typeface="Aptos Light" panose="020B0004020202020204" pitchFamily="34" charset="0"/>
              </a:rPr>
              <a:t>üst görev veya unvanı esas alınarak</a:t>
            </a:r>
            <a:r>
              <a:rPr lang="tr-TR" dirty="0">
                <a:latin typeface="Aptos Light" panose="020B0004020202020204" pitchFamily="34" charset="0"/>
              </a:rPr>
              <a:t> yürütülür. Disiplin amirinin belirlenmesi ve uygulanacak diğer disiplin hükümleri, görev yapılan kurumun tabi olduğu mevzuata göre belirlenir.</a:t>
            </a:r>
          </a:p>
          <a:p>
            <a:pPr algn="just"/>
            <a:r>
              <a:rPr lang="tr-TR" dirty="0">
                <a:latin typeface="Aptos Light" panose="020B0004020202020204" pitchFamily="34" charset="0"/>
              </a:rPr>
              <a:t>g) Soruşturmacı, disiplin soruşturmasıyla ilgili bilgi ve belgeleri toplama, ifade alma, tanık dinleme, bilirkişiye başvurma, keşif yapma, inceleme yapma ve ilgili makamlarla yazışma yetkisini haizdir. </a:t>
            </a:r>
          </a:p>
          <a:p>
            <a:pPr algn="just"/>
            <a:r>
              <a:rPr lang="tr-TR" sz="1700" dirty="0">
                <a:solidFill>
                  <a:schemeClr val="accent6">
                    <a:lumMod val="50000"/>
                  </a:schemeClr>
                </a:solidFill>
                <a:latin typeface="Aptos Light" panose="020B0004020202020204" pitchFamily="34" charset="0"/>
              </a:rPr>
              <a:t>*Tanık beyanlarının delil değerinin azami seviyede olması için detaylı ifade önem arz etmektedir. “</a:t>
            </a:r>
            <a:r>
              <a:rPr lang="tr-TR" sz="1700" i="1" dirty="0">
                <a:solidFill>
                  <a:schemeClr val="accent6">
                    <a:lumMod val="50000"/>
                  </a:schemeClr>
                </a:solidFill>
                <a:latin typeface="Aptos Light" panose="020B0004020202020204" pitchFamily="34" charset="0"/>
              </a:rPr>
              <a:t>Dosyada yer alan tanık beyanlarının kişi, eylem, yer ve zaman unsurlarını içermeyen ve genellikle kanaat ve soyut açıklamalardan ibaret olması karşısında anılan eylemlerin her türlü şüpheden uzak, kesin, somut delillerle ortaya konulamadığının kabulü gerektiği” </a:t>
            </a:r>
            <a:r>
              <a:rPr lang="tr-TR" sz="1700" dirty="0">
                <a:solidFill>
                  <a:schemeClr val="accent6">
                    <a:lumMod val="50000"/>
                  </a:schemeClr>
                </a:solidFill>
                <a:latin typeface="Aptos Light" panose="020B0004020202020204" pitchFamily="34" charset="0"/>
              </a:rPr>
              <a:t>şeklinde kararlar mevcuttur.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960442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8620A-369D-F5B4-5AC4-39D6E7DCD396}"/>
            </a:ext>
          </a:extLst>
        </p:cNvPr>
        <p:cNvGrpSpPr/>
        <p:nvPr/>
      </p:nvGrpSpPr>
      <p:grpSpPr>
        <a:xfrm>
          <a:off x="0" y="0"/>
          <a:ext cx="0" cy="0"/>
          <a:chOff x="0" y="0"/>
          <a:chExt cx="0" cy="0"/>
        </a:xfrm>
      </p:grpSpPr>
      <p:grpSp>
        <p:nvGrpSpPr>
          <p:cNvPr id="2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descr="metin, ekran görüntüsü, yazı tipi içeren bir resim&#10;&#10;Yapay zeka tarafından oluşturulmuş içerik yanlış olabilir.">
            <a:extLst>
              <a:ext uri="{FF2B5EF4-FFF2-40B4-BE49-F238E27FC236}">
                <a16:creationId xmlns:a16="http://schemas.microsoft.com/office/drawing/2014/main" id="{44330720-5D8B-448A-48FC-AC45784A5F15}"/>
              </a:ext>
            </a:extLst>
          </p:cNvPr>
          <p:cNvPicPr>
            <a:picLocks noChangeAspect="1"/>
          </p:cNvPicPr>
          <p:nvPr/>
        </p:nvPicPr>
        <p:blipFill>
          <a:blip r:embed="rId2"/>
          <a:stretch>
            <a:fillRect/>
          </a:stretch>
        </p:blipFill>
        <p:spPr>
          <a:xfrm>
            <a:off x="2475978" y="786117"/>
            <a:ext cx="7240043"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4669151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B45B4-87AE-0FD7-6197-2EE2B713C2D6}"/>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a:extLst>
              <a:ext uri="{FF2B5EF4-FFF2-40B4-BE49-F238E27FC236}">
                <a16:creationId xmlns:a16="http://schemas.microsoft.com/office/drawing/2014/main" id="{A5A2B81A-10B4-95DB-A1EE-11A1C0530830}"/>
              </a:ext>
            </a:extLst>
          </p:cNvPr>
          <p:cNvPicPr>
            <a:picLocks noChangeAspect="1"/>
          </p:cNvPicPr>
          <p:nvPr/>
        </p:nvPicPr>
        <p:blipFill>
          <a:blip r:embed="rId2"/>
          <a:stretch>
            <a:fillRect/>
          </a:stretch>
        </p:blipFill>
        <p:spPr>
          <a:xfrm>
            <a:off x="2162628" y="786117"/>
            <a:ext cx="7866743"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510648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B112354-52C7-E0E1-B062-5E00DE97F752}"/>
              </a:ext>
            </a:extLst>
          </p:cNvPr>
          <p:cNvSpPr>
            <a:spLocks noGrp="1"/>
          </p:cNvSpPr>
          <p:nvPr>
            <p:ph idx="1"/>
          </p:nvPr>
        </p:nvSpPr>
        <p:spPr>
          <a:xfrm>
            <a:off x="684212" y="685800"/>
            <a:ext cx="8534400" cy="4372897"/>
          </a:xfrm>
        </p:spPr>
        <p:txBody>
          <a:bodyPr/>
          <a:lstStyle/>
          <a:p>
            <a:pPr algn="just"/>
            <a:r>
              <a:rPr lang="tr-TR" sz="2100" dirty="0">
                <a:latin typeface="Aptos Light" panose="020B0004020202020204" pitchFamily="34" charset="0"/>
              </a:rPr>
              <a:t>Disiplin soruşturmalarının amacı, kamu görevlilerinin hizmeti aksatan veya disiplin düzenini bozan davranışlarının cezalandırılması suretiyle disiplini bozacak davranışlardan caydırılması ve kamu düzeninin sağlanmasıdır. </a:t>
            </a:r>
          </a:p>
          <a:p>
            <a:endParaRPr lang="tr-TR" dirty="0"/>
          </a:p>
        </p:txBody>
      </p:sp>
    </p:spTree>
    <p:extLst>
      <p:ext uri="{BB962C8B-B14F-4D97-AF65-F5344CB8AC3E}">
        <p14:creationId xmlns:p14="http://schemas.microsoft.com/office/powerpoint/2010/main" val="25896348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16C1D-CB8B-0819-4FBE-2B2F04C49A17}"/>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0F073CCD-786E-BE5B-C840-EAB23C22D7BD}"/>
              </a:ext>
            </a:extLst>
          </p:cNvPr>
          <p:cNvSpPr>
            <a:spLocks noGrp="1"/>
          </p:cNvSpPr>
          <p:nvPr>
            <p:ph type="subTitle" idx="1"/>
          </p:nvPr>
        </p:nvSpPr>
        <p:spPr>
          <a:xfrm>
            <a:off x="2095500" y="1024262"/>
            <a:ext cx="8001000" cy="4665338"/>
          </a:xfrm>
        </p:spPr>
        <p:txBody>
          <a:bodyPr>
            <a:normAutofit lnSpcReduction="10000"/>
          </a:bodyPr>
          <a:lstStyle/>
          <a:p>
            <a:pPr algn="just"/>
            <a:r>
              <a:rPr lang="tr-TR" dirty="0">
                <a:latin typeface="Aptos Light" panose="020B0004020202020204" pitchFamily="34" charset="0"/>
              </a:rPr>
              <a:t>j) Soruşturma işlemleri bir tutanakla tespit olunur. </a:t>
            </a:r>
          </a:p>
          <a:p>
            <a:pPr algn="just"/>
            <a:r>
              <a:rPr lang="tr-TR" sz="1700" dirty="0">
                <a:solidFill>
                  <a:schemeClr val="accent6">
                    <a:lumMod val="50000"/>
                  </a:schemeClr>
                </a:solidFill>
                <a:latin typeface="Aptos Light" panose="020B0004020202020204" pitchFamily="34" charset="0"/>
              </a:rPr>
              <a:t>*Disiplin soruşturma işlemlerinde Ceza Muhakemesi Hukukuna paralel olacak şekilde YAZILILIK İLKESİ esas alınmıştır. Bu düzenleme, soruşturulan kişinin idari yargı yoluna başvurması durumunda, somut delillerin mahkemeye sunulması açısından önem arz etmektedir. Bu nedenle tüm soruşturma işlemlerinin hazır bulunan kişilerin imzası alınmak suretiyle tutanağa bağlanması gerekmektedir. </a:t>
            </a:r>
            <a:r>
              <a:rPr lang="tr-TR" sz="1700" u="sng" dirty="0">
                <a:solidFill>
                  <a:schemeClr val="accent6">
                    <a:lumMod val="50000"/>
                  </a:schemeClr>
                </a:solidFill>
                <a:latin typeface="Aptos Light" panose="020B0004020202020204" pitchFamily="34" charset="0"/>
              </a:rPr>
              <a:t>Soruşturulanın disiplin mevzuatına aykırı hareket ettiğini bilmemiz yeterli değildir. Disiplin cezası tesisinin mahkemede ispatlanması yazılı belgelere bağlıdır.</a:t>
            </a:r>
          </a:p>
          <a:p>
            <a:pPr algn="just"/>
            <a:r>
              <a:rPr lang="tr-TR" dirty="0">
                <a:latin typeface="Aptos Light" panose="020B0004020202020204" pitchFamily="34" charset="0"/>
              </a:rPr>
              <a:t>k) Soruşturmanın gizliliği esastır. </a:t>
            </a:r>
          </a:p>
          <a:p>
            <a:pPr algn="just"/>
            <a:r>
              <a:rPr lang="tr-TR" sz="1700" dirty="0">
                <a:solidFill>
                  <a:schemeClr val="accent6">
                    <a:lumMod val="50000"/>
                  </a:schemeClr>
                </a:solidFill>
                <a:latin typeface="Aptos Light" panose="020B0004020202020204" pitchFamily="34" charset="0"/>
              </a:rPr>
              <a:t>*Soruşturulan kişi veya kişilerin itibarlarının sarsılmaması açısından tüm soruşturma işlemlerinin gizlilik içinde yürütülmesi yasal zorunluluk teşkil etmektedir. Soruşturma evrakları, Elektronik Belge Yönetim Sisteminde yazılmamalıdır. EBYS sadece soruşturma açan birim tarafından gizli sayı almada kullanılmalı ve </a:t>
            </a:r>
            <a:r>
              <a:rPr lang="tr-TR" sz="1700" dirty="0" err="1">
                <a:solidFill>
                  <a:schemeClr val="accent6">
                    <a:lumMod val="50000"/>
                  </a:schemeClr>
                </a:solidFill>
                <a:latin typeface="Aptos Light" panose="020B0004020202020204" pitchFamily="34" charset="0"/>
              </a:rPr>
              <a:t>word</a:t>
            </a:r>
            <a:r>
              <a:rPr lang="tr-TR" sz="1700" dirty="0">
                <a:solidFill>
                  <a:schemeClr val="accent6">
                    <a:lumMod val="50000"/>
                  </a:schemeClr>
                </a:solidFill>
                <a:latin typeface="Aptos Light" panose="020B0004020202020204" pitchFamily="34" charset="0"/>
              </a:rPr>
              <a:t> ortamında yazılan yazıya sistemin verdiği gizli sayı belirtilerek ıslak imzalı şekilde evrakın çıkarılması  gerekmektedir. Soruşturmacılar ise </a:t>
            </a:r>
            <a:r>
              <a:rPr lang="tr-TR" sz="1700" dirty="0" err="1">
                <a:solidFill>
                  <a:schemeClr val="accent6">
                    <a:lumMod val="50000"/>
                  </a:schemeClr>
                </a:solidFill>
                <a:latin typeface="Aptos Light" panose="020B0004020202020204" pitchFamily="34" charset="0"/>
              </a:rPr>
              <a:t>word</a:t>
            </a:r>
            <a:r>
              <a:rPr lang="tr-TR" sz="1700" dirty="0">
                <a:solidFill>
                  <a:schemeClr val="accent6">
                    <a:lumMod val="50000"/>
                  </a:schemeClr>
                </a:solidFill>
                <a:latin typeface="Aptos Light" panose="020B0004020202020204" pitchFamily="34" charset="0"/>
              </a:rPr>
              <a:t> ortamında alt ile üst kısımlarında gizli ibaresi olan ve ıslak imzalı evraklarla süreci yürütmelidir. Örnek evraklar sitemizde mevcuttur. </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530286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04385-FE46-908D-5145-09128A3B2FC2}"/>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D676EEE3-5669-AF7D-6A7E-A19FCFDE4F33}"/>
              </a:ext>
            </a:extLst>
          </p:cNvPr>
          <p:cNvSpPr>
            <a:spLocks noGrp="1"/>
          </p:cNvSpPr>
          <p:nvPr>
            <p:ph type="subTitle" idx="1"/>
          </p:nvPr>
        </p:nvSpPr>
        <p:spPr>
          <a:xfrm>
            <a:off x="2095500" y="1024262"/>
            <a:ext cx="8001000" cy="4665338"/>
          </a:xfrm>
        </p:spPr>
        <p:txBody>
          <a:bodyPr/>
          <a:lstStyle/>
          <a:p>
            <a:pPr algn="just"/>
            <a:r>
              <a:rPr lang="tr-TR" dirty="0">
                <a:latin typeface="Aptos Light" panose="020B0004020202020204" pitchFamily="34" charset="0"/>
              </a:rPr>
              <a:t>l) Soruşturma, görevlendirme yazısının tebliğ tarihinden itibaren iki ay içinde tamamlanır. Soruşturma bu süre içinde tamamlanamaz ise soruşturmacı gerekçeli olarak ek süre talep edebilir, disiplin amiri gerekçeyi değerlendirerek ve zamanaşımı sürelerini dikkate alarak karar verir. </a:t>
            </a:r>
          </a:p>
          <a:p>
            <a:pPr algn="just"/>
            <a:r>
              <a:rPr lang="tr-TR" dirty="0">
                <a:latin typeface="Aptos Light" panose="020B0004020202020204" pitchFamily="34" charset="0"/>
              </a:rPr>
              <a:t>m) </a:t>
            </a:r>
            <a:r>
              <a:rPr lang="tr-TR" u="sng" dirty="0">
                <a:latin typeface="Aptos Light" panose="020B0004020202020204" pitchFamily="34" charset="0"/>
              </a:rPr>
              <a:t>Fiili işleyenin emeklilik veya başka nedenlerle görevinin sona ermesi, hakkında soruşturma açılmasına ve soruşturmanın devamına engel olmaz.  Bu durumda soruşturma sonunda verilen disiplin cezası, özlük dosyasında saklanır.</a:t>
            </a:r>
            <a:r>
              <a:rPr lang="tr-TR" dirty="0">
                <a:latin typeface="Aptos Light" panose="020B0004020202020204" pitchFamily="34" charset="0"/>
              </a:rPr>
              <a:t> Aylıktan veya ücretten kesme ve kademe ilerlemesinin durdurulması veya birden fazla ücretten kesme cezaları ilgilinin kamu görevine dönmesi ya da bir vakıf yükseköğretim kurumunda göreve başlaması halinde uygulanır. </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310901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E5250-6664-91B2-776F-366523EC288C}"/>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911A6BFB-B9C1-7483-BA43-1028F70297F1}"/>
              </a:ext>
            </a:extLst>
          </p:cNvPr>
          <p:cNvSpPr>
            <a:spLocks noGrp="1"/>
          </p:cNvSpPr>
          <p:nvPr>
            <p:ph type="subTitle" idx="1"/>
          </p:nvPr>
        </p:nvSpPr>
        <p:spPr>
          <a:xfrm>
            <a:off x="2095500" y="1024261"/>
            <a:ext cx="8001000" cy="5434595"/>
          </a:xfrm>
        </p:spPr>
        <p:txBody>
          <a:bodyPr>
            <a:normAutofit/>
          </a:bodyPr>
          <a:lstStyle/>
          <a:p>
            <a:pPr algn="just"/>
            <a:r>
              <a:rPr lang="tr-TR" dirty="0">
                <a:latin typeface="Aptos Light" panose="020B0004020202020204" pitchFamily="34" charset="0"/>
              </a:rPr>
              <a:t>n) Bir fiilden dolayı ilgili hakkında ceza soruşturması veya kovuşturması yapılıyor olması, aynı fiilden dolayı disiplin soruşturması yapılmasına, ceza verilmesine ve bu cezanın yerine getirilmesine engel değildir.</a:t>
            </a:r>
          </a:p>
          <a:p>
            <a:pPr algn="just"/>
            <a:r>
              <a:rPr lang="tr-TR" sz="1700" dirty="0">
                <a:solidFill>
                  <a:schemeClr val="accent6">
                    <a:lumMod val="50000"/>
                  </a:schemeClr>
                </a:solidFill>
                <a:latin typeface="Aptos Light" panose="020B0004020202020204" pitchFamily="34" charset="0"/>
              </a:rPr>
              <a:t>*Örneğin; Personelin nüfuzunu kullanarak konusu suç olan bir eylemde bulunması ve bu eyleminin sonucunda da Türk Ceza Kanunu hükümleri gereği hakkında hapis cezasına hükmolunması, personel hakkında ayrıca disiplin soruşturması açılmasına ve bu soruşturma sonucunda disiplin cezası ile cezalandırılmasına engel değildir. Dolayısıyla kamu görevlisinin ilgili ceza mahkemesinde yargılanıyor olmasının yanında kurumumuz da konuya ilişkin disiplin soruşturması yürütebilmektedir. Çünkü kamu görevlilerinin hizmet içi ve hizmet dışında gerçekleştirdiği eylemler kamuya olan güveni zedeleyici nitelikte olmamalıdır. Disiplin hukuku ile ceza hukuku farklı usul ve mevzuata tabidir.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150712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E3189-5FE6-2E5B-7F46-DD0EF307B4D3}"/>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3FA307A7-D34B-91C4-28A8-93621B29A386}"/>
              </a:ext>
            </a:extLst>
          </p:cNvPr>
          <p:cNvSpPr>
            <a:spLocks noGrp="1"/>
          </p:cNvSpPr>
          <p:nvPr>
            <p:ph type="subTitle" idx="1"/>
          </p:nvPr>
        </p:nvSpPr>
        <p:spPr>
          <a:xfrm>
            <a:off x="2095500" y="1024262"/>
            <a:ext cx="8001000" cy="4665338"/>
          </a:xfrm>
        </p:spPr>
        <p:txBody>
          <a:bodyPr>
            <a:normAutofit/>
          </a:bodyPr>
          <a:lstStyle/>
          <a:p>
            <a:pPr algn="just"/>
            <a:r>
              <a:rPr lang="tr-TR" dirty="0">
                <a:latin typeface="Aptos Light" panose="020B0004020202020204" pitchFamily="34" charset="0"/>
              </a:rPr>
              <a:t>Gerektiğinde ceza kovuşturması bekletici mesele yapılabilir. Bu durumda disiplin soruşturmasına ilişkin zamanaşımı süreleri durur. </a:t>
            </a:r>
          </a:p>
          <a:p>
            <a:pPr algn="just"/>
            <a:r>
              <a:rPr lang="tr-TR" sz="1700" dirty="0">
                <a:solidFill>
                  <a:schemeClr val="accent6">
                    <a:lumMod val="50000"/>
                  </a:schemeClr>
                </a:solidFill>
                <a:latin typeface="Aptos Light" panose="020B0004020202020204" pitchFamily="34" charset="0"/>
              </a:rPr>
              <a:t>*Bu madde şöyle örneklendirilebilir; Kamu görevlisi hakkında, bir fiilden kaynaklı disiplin mevzuatı uyarınca disiplin soruşturması açılmış ve söz konusu fiilden kaynaklı adli yargıda da bir yargılama yapılıyor ise adli yargılamanın sonucu beklenerek bu süreç sonunda karar verilebilir. Bu durumda zamanaşımı süresi durmaktadır. Bu madde hükmünden amaç, kişi hakkında ağır sonuçlar doğurabilecek bir disiplin işleminde, daha sağlıklı karar verebilmektir. Bu durumlarda kesin ve şüpheden uzak delil bulunmadığı zaman, ceza davası BEKLETİCİ MESELE yapılmalıdır. Bu hususun tutanağa bağlanması gerekmektedir. Tutanağa bağlanmadan ceza davasının beklenmesi, ileride verilen cezanın idari yargı yoluna konu olması durumunda ZAMANAŞIMI hususunda sorun ortaya çıkarabilmektedir.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16913120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DA9C3-1D69-190C-6756-6DED6E4179B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E6DF52B-1775-9F2C-5751-D5DEB3545C71}"/>
              </a:ext>
            </a:extLst>
          </p:cNvPr>
          <p:cNvSpPr>
            <a:spLocks noGrp="1"/>
          </p:cNvSpPr>
          <p:nvPr>
            <p:ph type="ctrTitle"/>
          </p:nvPr>
        </p:nvSpPr>
        <p:spPr>
          <a:xfrm>
            <a:off x="2095500" y="540657"/>
            <a:ext cx="8001000" cy="1244600"/>
          </a:xfrm>
        </p:spPr>
        <p:txBody>
          <a:bodyPr>
            <a:normAutofit/>
          </a:bodyPr>
          <a:lstStyle/>
          <a:p>
            <a:r>
              <a:rPr lang="tr-TR" sz="2800" dirty="0">
                <a:solidFill>
                  <a:schemeClr val="bg1"/>
                </a:solidFill>
              </a:rPr>
              <a:t>Savunma hakkı kapsamında gözetilecek hususlar şunlardır:</a:t>
            </a:r>
          </a:p>
        </p:txBody>
      </p:sp>
      <p:sp>
        <p:nvSpPr>
          <p:cNvPr id="3" name="Alt Başlık 2">
            <a:extLst>
              <a:ext uri="{FF2B5EF4-FFF2-40B4-BE49-F238E27FC236}">
                <a16:creationId xmlns:a16="http://schemas.microsoft.com/office/drawing/2014/main" id="{9107A463-BA97-A6AE-0670-88F1285FAD0C}"/>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Soruşturulana, iddialar hakkında savunma imkânı tanınmadan disiplin cezası verilemez. </a:t>
            </a:r>
          </a:p>
          <a:p>
            <a:pPr algn="just"/>
            <a:r>
              <a:rPr lang="tr-TR" sz="1700" dirty="0">
                <a:solidFill>
                  <a:schemeClr val="accent6">
                    <a:lumMod val="50000"/>
                  </a:schemeClr>
                </a:solidFill>
                <a:latin typeface="Aptos Light" panose="020B0004020202020204" pitchFamily="34" charset="0"/>
              </a:rPr>
              <a:t>*Soruşturma kapsamında kişilerle olan yazışmalar iadeli taahhütlü olarak yapılır. Evrakın elden tebliğ edilmesi halinde tarih de belirtilerek tebliğe ilişkin imzalı belge alınır ve dosyada muhafaza edilir. Tebliğ hususunda, 7201 sayılı Tebligat Kanunu hükümlerine uyulmalıdır. </a:t>
            </a:r>
            <a:r>
              <a:rPr lang="tr-TR" sz="1700" u="sng" dirty="0">
                <a:solidFill>
                  <a:schemeClr val="accent6">
                    <a:lumMod val="50000"/>
                  </a:schemeClr>
                </a:solidFill>
                <a:latin typeface="Aptos Light" panose="020B0004020202020204" pitchFamily="34" charset="0"/>
              </a:rPr>
              <a:t>Hukukta sürelere ilişkin hesaplamalarda, tebliğ tarihi büyük önem arz etmektedir. Bu doğrultuda soruşturma dosyasındaki tebligata ilişkin evraklar da çok önemli olup kişilere yapılacak tebligatın, elden tebliğ yapılması halinde tebliğin hangi tarihte yapıldığını gösteren tebliğ belgesi hazırlanıp ilgili kişiye imzalattırılması, elden tebliğ yapılamaması durumunda iadeli taahhütlü olarak ilgilinin adresine gönderilmesi ve kişinin tebliğ aldığına dair posta evrakının dosyada yer alması gerekmektedir.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1003749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19B24-2D2E-4598-0ED4-CA2B10227FB6}"/>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B532040F-2527-157B-81E5-B080E8C2EF07}"/>
              </a:ext>
            </a:extLst>
          </p:cNvPr>
          <p:cNvSpPr>
            <a:spLocks noGrp="1"/>
          </p:cNvSpPr>
          <p:nvPr>
            <p:ph type="subTitle" idx="1"/>
          </p:nvPr>
        </p:nvSpPr>
        <p:spPr>
          <a:xfrm>
            <a:off x="2095500" y="1024261"/>
            <a:ext cx="8001000" cy="5115281"/>
          </a:xfrm>
        </p:spPr>
        <p:txBody>
          <a:bodyPr>
            <a:normAutofit/>
          </a:bodyPr>
          <a:lstStyle/>
          <a:p>
            <a:pPr algn="just"/>
            <a:r>
              <a:rPr lang="tr-TR" u="sng" dirty="0">
                <a:latin typeface="Aptos Light" panose="020B0004020202020204" pitchFamily="34" charset="0"/>
              </a:rPr>
              <a:t>Soruşturmacı tarafından soruşturulana tebliğ edilecek savunmaya davet yazısında; hakkında disiplin soruşturması açılan fiilin neden ibaret bulunduğu, savunmasını yazınının tebliğinden itibaren belirtilen sürede( </a:t>
            </a:r>
            <a:r>
              <a:rPr lang="tr-TR" i="1" u="sng" dirty="0">
                <a:latin typeface="Aptos Light" panose="020B0004020202020204" pitchFamily="34" charset="0"/>
              </a:rPr>
              <a:t>savunma için tanınan süre tebliğden itibaren yedi günden az olmamalıdır</a:t>
            </a:r>
            <a:r>
              <a:rPr lang="tr-TR" u="sng" dirty="0">
                <a:latin typeface="Aptos Light" panose="020B0004020202020204" pitchFamily="34" charset="0"/>
              </a:rPr>
              <a:t>) sunmadığı takdirde savunmasından vazgeçmiş sayılarak dosyadaki delillere göre karar verileceği bildirilir</a:t>
            </a:r>
            <a:r>
              <a:rPr lang="tr-TR" dirty="0">
                <a:latin typeface="Aptos Light" panose="020B0004020202020204" pitchFamily="34" charset="0"/>
              </a:rPr>
              <a:t>. Soruşturmacı tarafından hazırlanan soruşturma raporunun soruşturma açan makama tesliminden sonra disiplin amirince raporda teklif edilen cezanın belirtilmesi suretiyle soruşturulandan son savunma alınır. </a:t>
            </a:r>
          </a:p>
          <a:p>
            <a:pPr algn="just"/>
            <a:r>
              <a:rPr lang="tr-TR" sz="1700" dirty="0">
                <a:solidFill>
                  <a:schemeClr val="accent6">
                    <a:lumMod val="50000"/>
                  </a:schemeClr>
                </a:solidFill>
                <a:latin typeface="Aptos Light" panose="020B0004020202020204" pitchFamily="34" charset="0"/>
              </a:rPr>
              <a:t>*Yargı mercilerince yapılacak incelemede; soruşturulana savunma hakkının eksiksiz tanındığının ispatı açısından, disiplin cezasına konu fiil ve önerilen ceza teklifi de belirtilerek cezayı verecek makam tarafından son savunma alınması zaruridir.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5104835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07C8E-A005-C7D0-9BE5-BCD9E51766A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7" name="Rectangle 16">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53E378D6-0946-CF90-A780-99FCAAD13D1C}"/>
              </a:ext>
            </a:extLst>
          </p:cNvPr>
          <p:cNvPicPr>
            <a:picLocks noChangeAspect="1"/>
          </p:cNvPicPr>
          <p:nvPr/>
        </p:nvPicPr>
        <p:blipFill>
          <a:blip r:embed="rId2"/>
          <a:stretch>
            <a:fillRect/>
          </a:stretch>
        </p:blipFill>
        <p:spPr>
          <a:xfrm>
            <a:off x="2758594" y="786117"/>
            <a:ext cx="6674812"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2083985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13542-7A96-2FBC-AF5A-D0C50C52B8BB}"/>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descr="metin, ekran görüntüsü, yazı tipi, makbuz içeren bir resim&#10;&#10;Yapay zeka tarafından oluşturulmuş içerik yanlış olabilir.">
            <a:extLst>
              <a:ext uri="{FF2B5EF4-FFF2-40B4-BE49-F238E27FC236}">
                <a16:creationId xmlns:a16="http://schemas.microsoft.com/office/drawing/2014/main" id="{FC84F5FC-AEDB-0DA3-53F4-49E2C7F01A89}"/>
              </a:ext>
            </a:extLst>
          </p:cNvPr>
          <p:cNvPicPr>
            <a:picLocks noChangeAspect="1"/>
          </p:cNvPicPr>
          <p:nvPr/>
        </p:nvPicPr>
        <p:blipFill>
          <a:blip r:embed="rId2"/>
          <a:stretch>
            <a:fillRect/>
          </a:stretch>
        </p:blipFill>
        <p:spPr>
          <a:xfrm>
            <a:off x="3101409" y="786117"/>
            <a:ext cx="5989182"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28070069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7" name="Rectangle 16">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metin, ekran görüntüsü, yazı tipi, doküman, belge içeren bir resim&#10;&#10;Yapay zeka tarafından oluşturulmuş içerik yanlış olabilir.">
            <a:extLst>
              <a:ext uri="{FF2B5EF4-FFF2-40B4-BE49-F238E27FC236}">
                <a16:creationId xmlns:a16="http://schemas.microsoft.com/office/drawing/2014/main" id="{C2045EB3-254C-6844-118B-C014064598DC}"/>
              </a:ext>
            </a:extLst>
          </p:cNvPr>
          <p:cNvPicPr>
            <a:picLocks noChangeAspect="1"/>
          </p:cNvPicPr>
          <p:nvPr/>
        </p:nvPicPr>
        <p:blipFill>
          <a:blip r:embed="rId2"/>
          <a:stretch>
            <a:fillRect/>
          </a:stretch>
        </p:blipFill>
        <p:spPr>
          <a:xfrm>
            <a:off x="2959260" y="786117"/>
            <a:ext cx="6273479"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a:noFill/>
        </p:spPr>
      </p:pic>
    </p:spTree>
    <p:extLst>
      <p:ext uri="{BB962C8B-B14F-4D97-AF65-F5344CB8AC3E}">
        <p14:creationId xmlns:p14="http://schemas.microsoft.com/office/powerpoint/2010/main" val="2433722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91F5F-9739-2436-B1DE-DFF89855F86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C181B63-87EA-3D2A-695A-21FAFC891BB4}"/>
              </a:ext>
            </a:extLst>
          </p:cNvPr>
          <p:cNvSpPr>
            <a:spLocks noGrp="1"/>
          </p:cNvSpPr>
          <p:nvPr>
            <p:ph type="ctrTitle"/>
          </p:nvPr>
        </p:nvSpPr>
        <p:spPr>
          <a:xfrm>
            <a:off x="2095500" y="540657"/>
            <a:ext cx="8001000" cy="1244600"/>
          </a:xfrm>
        </p:spPr>
        <p:txBody>
          <a:bodyPr>
            <a:normAutofit/>
          </a:bodyPr>
          <a:lstStyle/>
          <a:p>
            <a:r>
              <a:rPr lang="tr-TR" sz="2800" dirty="0">
                <a:solidFill>
                  <a:schemeClr val="bg1"/>
                </a:solidFill>
              </a:rPr>
              <a:t>Görevden uzaklaştırma:</a:t>
            </a:r>
            <a:br>
              <a:rPr lang="tr-TR" sz="2800" dirty="0">
                <a:solidFill>
                  <a:schemeClr val="bg1"/>
                </a:solidFill>
              </a:rPr>
            </a:br>
            <a:r>
              <a:rPr lang="tr-TR" sz="2800" dirty="0">
                <a:solidFill>
                  <a:schemeClr val="bg1"/>
                </a:solidFill>
              </a:rPr>
              <a:t>Madde 53/B</a:t>
            </a:r>
          </a:p>
        </p:txBody>
      </p:sp>
      <p:sp>
        <p:nvSpPr>
          <p:cNvPr id="3" name="Alt Başlık 2">
            <a:extLst>
              <a:ext uri="{FF2B5EF4-FFF2-40B4-BE49-F238E27FC236}">
                <a16:creationId xmlns:a16="http://schemas.microsoft.com/office/drawing/2014/main" id="{A1FC606D-EDFA-0309-2D3A-3AF5E0239AB5}"/>
              </a:ext>
            </a:extLst>
          </p:cNvPr>
          <p:cNvSpPr>
            <a:spLocks noGrp="1"/>
          </p:cNvSpPr>
          <p:nvPr>
            <p:ph type="subTitle" idx="1"/>
          </p:nvPr>
        </p:nvSpPr>
        <p:spPr>
          <a:xfrm>
            <a:off x="2095500" y="1901817"/>
            <a:ext cx="8001000" cy="4415526"/>
          </a:xfrm>
        </p:spPr>
        <p:txBody>
          <a:bodyPr>
            <a:normAutofit lnSpcReduction="10000"/>
          </a:bodyPr>
          <a:lstStyle/>
          <a:p>
            <a:pPr algn="just"/>
            <a:r>
              <a:rPr lang="tr-TR" dirty="0">
                <a:latin typeface="Aptos Light" panose="020B0004020202020204" pitchFamily="34" charset="0"/>
              </a:rPr>
              <a:t>Görevden uzaklaştırma, Devlet veya vakıf yükseköğretim kurumlarında yürütülen kamu hizmetinin gerektirdiği hallerde, görevi başında kalmasında sakınca görülen üst kuruluşlar ile yükseköğretim kurumu yöneticileri, öğretim elemanları, memurlar ve diğer personel hakkında alınan </a:t>
            </a:r>
            <a:r>
              <a:rPr lang="tr-TR" u="sng" dirty="0">
                <a:latin typeface="Aptos Light" panose="020B0004020202020204" pitchFamily="34" charset="0"/>
              </a:rPr>
              <a:t>ihtiyati bir tedbirdir.</a:t>
            </a:r>
            <a:r>
              <a:rPr lang="tr-TR" dirty="0">
                <a:latin typeface="Aptos Light" panose="020B0004020202020204" pitchFamily="34" charset="0"/>
              </a:rPr>
              <a:t> </a:t>
            </a:r>
            <a:r>
              <a:rPr lang="tr-TR" u="sng" dirty="0">
                <a:latin typeface="Aptos Light" panose="020B0004020202020204" pitchFamily="34" charset="0"/>
              </a:rPr>
              <a:t>Görevden uzaklaştırma tedbiri disiplin veya ceza soruşturmasının herhangi bir safhasında üç ay süreyle alınabilir. </a:t>
            </a:r>
            <a:r>
              <a:rPr lang="tr-TR" dirty="0">
                <a:latin typeface="Aptos Light" panose="020B0004020202020204" pitchFamily="34" charset="0"/>
              </a:rPr>
              <a:t>Soruşturmayı yürütenler görevden uzaklaştırmayı teklif edebilirler. Bu sürenin bitiminde tedbir kararının alınmasına ilişkin sebeplerin devam etmesi halinde tedbir her defasında üç ay uzatılabilir.</a:t>
            </a:r>
          </a:p>
          <a:p>
            <a:pPr algn="just"/>
            <a:r>
              <a:rPr lang="tr-TR" u="sng" dirty="0">
                <a:latin typeface="Aptos Light" panose="020B0004020202020204" pitchFamily="34" charset="0"/>
              </a:rPr>
              <a:t>Görevden uzaklaştırmaya</a:t>
            </a:r>
            <a:r>
              <a:rPr lang="tr-TR" dirty="0">
                <a:latin typeface="Aptos Light" panose="020B0004020202020204" pitchFamily="34" charset="0"/>
              </a:rPr>
              <a:t>, Yükseköğretim Üst Kuruluş Başkanları ile Devlet yükseköğretim kurumlarında </a:t>
            </a:r>
            <a:r>
              <a:rPr lang="tr-TR" u="sng" dirty="0">
                <a:latin typeface="Aptos Light" panose="020B0004020202020204" pitchFamily="34" charset="0"/>
              </a:rPr>
              <a:t>atamaya yetkili amirler</a:t>
            </a:r>
            <a:r>
              <a:rPr lang="tr-TR" dirty="0">
                <a:latin typeface="Aptos Light" panose="020B0004020202020204" pitchFamily="34" charset="0"/>
              </a:rPr>
              <a:t>, vakıf yükseköğretim kurumlarında rektörler ve bağımsız vakıf meslek yüksekokullarında müdürler </a:t>
            </a:r>
            <a:r>
              <a:rPr lang="tr-TR" u="sng" dirty="0">
                <a:latin typeface="Aptos Light" panose="020B0004020202020204" pitchFamily="34" charset="0"/>
              </a:rPr>
              <a:t>yetkilidir. </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087824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07FD07-06FB-04B8-7F2F-1396334F385D}"/>
              </a:ext>
            </a:extLst>
          </p:cNvPr>
          <p:cNvSpPr>
            <a:spLocks noGrp="1"/>
          </p:cNvSpPr>
          <p:nvPr>
            <p:ph type="ctrTitle"/>
          </p:nvPr>
        </p:nvSpPr>
        <p:spPr>
          <a:xfrm>
            <a:off x="2095500" y="685800"/>
            <a:ext cx="8001000" cy="1579098"/>
          </a:xfrm>
        </p:spPr>
        <p:txBody>
          <a:bodyPr>
            <a:noAutofit/>
          </a:bodyPr>
          <a:lstStyle/>
          <a:p>
            <a:pPr algn="ctr"/>
            <a:r>
              <a:rPr lang="tr-TR" sz="4000" dirty="0">
                <a:solidFill>
                  <a:schemeClr val="bg1"/>
                </a:solidFill>
              </a:rPr>
              <a:t>DİSİPLİN SORUŞTURMALARINDA İZLENEN SÜREÇ ÖZETİ</a:t>
            </a:r>
          </a:p>
        </p:txBody>
      </p:sp>
      <p:sp>
        <p:nvSpPr>
          <p:cNvPr id="3" name="Alt Başlık 2">
            <a:extLst>
              <a:ext uri="{FF2B5EF4-FFF2-40B4-BE49-F238E27FC236}">
                <a16:creationId xmlns:a16="http://schemas.microsoft.com/office/drawing/2014/main" id="{36C10DE4-A703-F812-5E1C-87F4A04FE975}"/>
              </a:ext>
            </a:extLst>
          </p:cNvPr>
          <p:cNvSpPr>
            <a:spLocks noGrp="1"/>
          </p:cNvSpPr>
          <p:nvPr>
            <p:ph type="subTitle" idx="1"/>
          </p:nvPr>
        </p:nvSpPr>
        <p:spPr>
          <a:xfrm>
            <a:off x="2095500" y="2729132"/>
            <a:ext cx="8001000" cy="3443068"/>
          </a:xfrm>
        </p:spPr>
        <p:txBody>
          <a:bodyPr/>
          <a:lstStyle/>
          <a:p>
            <a:pPr algn="just"/>
            <a:r>
              <a:rPr lang="tr-TR" dirty="0">
                <a:latin typeface="Aptos Light" panose="020B0004020202020204" pitchFamily="34" charset="0"/>
              </a:rPr>
              <a:t>1-Hukuka aykırı bir fiil işlendiğini ihbar, şikâyet vs. yollarla öğrenen veya bizzat şahit olan disiplin amiri, yazılı olarak disiplin soruşturması başlatabileceği gibi soyut iddialar içeren şikâyetler ve basit şüpheye dayanan olaylarda, soruşturma açılmadan önce “araştırma” yapabilir veya yaptırabilir.</a:t>
            </a:r>
          </a:p>
          <a:p>
            <a:pPr algn="just"/>
            <a:r>
              <a:rPr lang="tr-TR" dirty="0">
                <a:latin typeface="Aptos Light" panose="020B0004020202020204" pitchFamily="34" charset="0"/>
              </a:rPr>
              <a:t>2-Mevzuata uygun bir şekilde soruşturmacı görevlendirilerek disiplin soruşturması süreci başlatılmalıdır. Disiplin amiri, soruşturmayı kendisi de yürütebilir. Bu konuda seçimlik hakkı mevcuttur.</a:t>
            </a:r>
          </a:p>
          <a:p>
            <a:pPr algn="just"/>
            <a:endParaRPr lang="tr-TR" dirty="0">
              <a:solidFill>
                <a:schemeClr val="bg1"/>
              </a:solidFill>
              <a:latin typeface="Aptos Light" panose="020B0004020202020204" pitchFamily="34" charset="0"/>
            </a:endParaRPr>
          </a:p>
          <a:p>
            <a:pPr algn="just"/>
            <a:endParaRPr lang="tr-TR" dirty="0">
              <a:solidFill>
                <a:schemeClr val="accent1">
                  <a:lumMod val="75000"/>
                </a:schemeClr>
              </a:solidFill>
              <a:latin typeface="Aptos Light" panose="020B0004020202020204" pitchFamily="34" charset="0"/>
            </a:endParaRPr>
          </a:p>
        </p:txBody>
      </p:sp>
    </p:spTree>
    <p:extLst>
      <p:ext uri="{BB962C8B-B14F-4D97-AF65-F5344CB8AC3E}">
        <p14:creationId xmlns:p14="http://schemas.microsoft.com/office/powerpoint/2010/main" val="3316028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55E1B-3945-4861-8042-F7F43BAC6AA1}"/>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5EDFBDB2-E4FA-2B40-778B-1C4CB5AC1E9D}"/>
              </a:ext>
            </a:extLst>
          </p:cNvPr>
          <p:cNvSpPr>
            <a:spLocks noGrp="1"/>
          </p:cNvSpPr>
          <p:nvPr>
            <p:ph type="subTitle" idx="1"/>
          </p:nvPr>
        </p:nvSpPr>
        <p:spPr>
          <a:xfrm>
            <a:off x="2095500" y="1024261"/>
            <a:ext cx="8001000" cy="5115281"/>
          </a:xfrm>
        </p:spPr>
        <p:txBody>
          <a:bodyPr>
            <a:normAutofit lnSpcReduction="10000"/>
          </a:bodyPr>
          <a:lstStyle/>
          <a:p>
            <a:pPr algn="just"/>
            <a:r>
              <a:rPr lang="tr-TR" dirty="0">
                <a:latin typeface="Aptos Light" panose="020B0004020202020204" pitchFamily="34" charset="0"/>
              </a:rPr>
              <a:t>Rektörlerin, bağımsız vakıf meslek yüksekokulu müdürlerinin ve dekanların görevden uzaklaştırılması kararı disiplin amirinin teklifi üzerine Yükseköğretim Genel Kurulu tarafından verilir. Görevden uzaklaştırma kararları atamaya yetkili amirlere bildirilir. </a:t>
            </a:r>
            <a:r>
              <a:rPr lang="tr-TR" u="sng" dirty="0">
                <a:latin typeface="Aptos Light" panose="020B0004020202020204" pitchFamily="34" charset="0"/>
              </a:rPr>
              <a:t>Görevinden uzaklaştırılanlar hakkında görevden uzaklaştırmayı izleyen on iş günü içinde soruşturmaya başlanması şarttır.</a:t>
            </a:r>
          </a:p>
          <a:p>
            <a:pPr algn="just"/>
            <a:r>
              <a:rPr lang="tr-TR" dirty="0">
                <a:latin typeface="Aptos Light" panose="020B0004020202020204" pitchFamily="34" charset="0"/>
              </a:rPr>
              <a:t>Görevden uzaklaştırma işleminden sonra süresi içinde soruşturmaya başlamayan, görevden uzaklaştırma tedbirinin kaldırılmasının zorunlu olduğu durumlarda bu tedbiri kaldırmayan veya görevden uzaklaştırma işlemini keyfi olarak veya garaz ya da kini dolayısı ile yaptığı, yaptırılan soruşturma sonunda anlaşılan yetkililer, hukuki, mali ve cezai sorumluluğa tabidirler.</a:t>
            </a:r>
          </a:p>
          <a:p>
            <a:pPr algn="just"/>
            <a:r>
              <a:rPr lang="tr-TR" u="sng" dirty="0">
                <a:latin typeface="Aptos Light" panose="020B0004020202020204" pitchFamily="34" charset="0"/>
              </a:rPr>
              <a:t>Görevden uzaklaştırılanlar, kanunların öngördüğü sosyal hak ve yardımlardan faydalanmaya devam ederler.  Ancak görevden uzaklaştırma süresi içinde kendilerine aylıklarının veya ücretlerinin üçte ikisi ödenir.</a:t>
            </a:r>
            <a:r>
              <a:rPr lang="tr-TR" dirty="0">
                <a:latin typeface="Aptos Light" panose="020B0004020202020204" pitchFamily="34" charset="0"/>
              </a:rPr>
              <a:t> </a:t>
            </a:r>
          </a:p>
        </p:txBody>
      </p:sp>
    </p:spTree>
    <p:extLst>
      <p:ext uri="{BB962C8B-B14F-4D97-AF65-F5344CB8AC3E}">
        <p14:creationId xmlns:p14="http://schemas.microsoft.com/office/powerpoint/2010/main" val="27706821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E5656-2BCF-B03D-3D88-A7E0B3ED32BB}"/>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ACE1523D-CCF1-676A-97B6-6CC318DDAE45}"/>
              </a:ext>
            </a:extLst>
          </p:cNvPr>
          <p:cNvSpPr>
            <a:spLocks noGrp="1"/>
          </p:cNvSpPr>
          <p:nvPr>
            <p:ph type="subTitle" idx="1"/>
          </p:nvPr>
        </p:nvSpPr>
        <p:spPr>
          <a:xfrm>
            <a:off x="2095500" y="1024261"/>
            <a:ext cx="8001000" cy="5115281"/>
          </a:xfrm>
        </p:spPr>
        <p:txBody>
          <a:bodyPr>
            <a:normAutofit/>
          </a:bodyPr>
          <a:lstStyle/>
          <a:p>
            <a:pPr algn="just"/>
            <a:r>
              <a:rPr lang="tr-TR" u="sng" dirty="0">
                <a:latin typeface="Aptos Light" panose="020B0004020202020204" pitchFamily="34" charset="0"/>
              </a:rPr>
              <a:t>Göreve tekrar başlatılmanın zorunlu olduğu durumlarda, bunların aylıklarının veya ücretlerinin kesilmiş olan üçte biri kendilerine ödenir </a:t>
            </a:r>
            <a:r>
              <a:rPr lang="tr-TR" dirty="0">
                <a:latin typeface="Aptos Light" panose="020B0004020202020204" pitchFamily="34" charset="0"/>
              </a:rPr>
              <a:t>ve Devlet yükseköğretim kurumlarında çalışanlar bakımından görevden uzakta geçirdikleri süre, derecelerindeki kademe ilerlemesinde ve bu sürenin dereceye yükselmesi için gerekli en az bekleme süresini aşan kısmı, üst dereceye yükselmeleri halinde,  bu derecede kademe ilerlemesi yapılmak ve akademik yükselme için gerekli bekleme süresinden sayılmak suretiyle değerlendirilir. Soruşturma sonunda kamu görevinden çıkarma cezası önerilmesi hali dışında görevden uzaklaştırma tedbiri, bu tedbiri alan yetkililerce derhal kaldırılır.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7751345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E5B5A-672C-D89E-169D-964A7E717455}"/>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A414D02E-21BF-951A-EAD8-278BD9B3B16B}"/>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Görevden uzaklaştırma tedbiri alınmakla beraber, soruşturma sonunda yetkili makam veya mercilerce hakkında kamu görevinden çıkarmadan başka bir disiplin cezası verilenler ile ceza kararından evvel haklarındaki disiplin soruşturması af ile kaldırılanlar, bu kararların kesinleşmesi üzerine veya tedbir süresinin dolması hâlinde derhal göreve iade edilirler. </a:t>
            </a:r>
            <a:r>
              <a:rPr lang="tr-TR" u="sng" dirty="0">
                <a:latin typeface="Aptos Light" panose="020B0004020202020204" pitchFamily="34" charset="0"/>
              </a:rPr>
              <a:t>Kişinin görevi başında kalmasının, soruşturmanın devamına engel olmadığı hallerde görevden uzaklaştırma tedbiri süresi dolmadan da kaldırılabilir.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6186435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AD3EE-FEBC-AF4E-2C8F-3E6DE1A8EDC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5EA0473-6711-656C-2C44-4A80C1519614}"/>
              </a:ext>
            </a:extLst>
          </p:cNvPr>
          <p:cNvSpPr>
            <a:spLocks noGrp="1"/>
          </p:cNvSpPr>
          <p:nvPr>
            <p:ph type="ctrTitle"/>
          </p:nvPr>
        </p:nvSpPr>
        <p:spPr>
          <a:xfrm>
            <a:off x="2095500" y="540657"/>
            <a:ext cx="8001000" cy="1244600"/>
          </a:xfrm>
        </p:spPr>
        <p:txBody>
          <a:bodyPr>
            <a:normAutofit/>
          </a:bodyPr>
          <a:lstStyle/>
          <a:p>
            <a:r>
              <a:rPr lang="tr-TR" sz="2800" dirty="0">
                <a:solidFill>
                  <a:schemeClr val="bg1"/>
                </a:solidFill>
              </a:rPr>
              <a:t>Zamanaşımı:</a:t>
            </a:r>
            <a:br>
              <a:rPr lang="tr-TR" sz="2800" dirty="0">
                <a:solidFill>
                  <a:schemeClr val="bg1"/>
                </a:solidFill>
              </a:rPr>
            </a:br>
            <a:r>
              <a:rPr lang="tr-TR" sz="2800" dirty="0">
                <a:solidFill>
                  <a:schemeClr val="bg1"/>
                </a:solidFill>
              </a:rPr>
              <a:t>Madde 53/C</a:t>
            </a:r>
          </a:p>
        </p:txBody>
      </p:sp>
      <p:sp>
        <p:nvSpPr>
          <p:cNvPr id="3" name="Alt Başlık 2">
            <a:extLst>
              <a:ext uri="{FF2B5EF4-FFF2-40B4-BE49-F238E27FC236}">
                <a16:creationId xmlns:a16="http://schemas.microsoft.com/office/drawing/2014/main" id="{41A67E05-67BE-10F3-7093-01A8BE229885}"/>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Disiplin cezası verilmesini gerektiren fiil ve hallerin işlendiğinin öğrenildiği tarihten itibaren;	</a:t>
            </a:r>
          </a:p>
          <a:p>
            <a:pPr algn="just"/>
            <a:r>
              <a:rPr lang="tr-TR" dirty="0">
                <a:latin typeface="Aptos Light" panose="020B0004020202020204" pitchFamily="34" charset="0"/>
              </a:rPr>
              <a:t>a) Uyarma, kınama, aylıktan kesme ve kademe ilerlemesinin durdurulması cezalarında bir  ay içinde,</a:t>
            </a:r>
          </a:p>
          <a:p>
            <a:pPr algn="just"/>
            <a:r>
              <a:rPr lang="tr-TR" dirty="0">
                <a:latin typeface="Aptos Light" panose="020B0004020202020204" pitchFamily="34" charset="0"/>
              </a:rPr>
              <a:t>b) Üniversite öğretim mesleğinden çıkarma ve kamu görevinden çıkarma cezasında altı ay içinde, disiplin soruşturmasına başlanmadığı takdirde disiplin soruşturması açılamaz </a:t>
            </a:r>
          </a:p>
          <a:p>
            <a:pPr algn="just"/>
            <a:r>
              <a:rPr lang="tr-TR" sz="1700" dirty="0">
                <a:solidFill>
                  <a:schemeClr val="accent6">
                    <a:lumMod val="50000"/>
                  </a:schemeClr>
                </a:solidFill>
                <a:latin typeface="Aptos Light" panose="020B0004020202020204" pitchFamily="34" charset="0"/>
              </a:rPr>
              <a:t>*Araştırma neticesinde disiplin suçu oluşturan bir eylemin işlendiğinin öğrenilmesi durumunda, zamanaşımı süresi araştırma raporunun makama sunulduğu tarihten itibaren başlar.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13237213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9F67A-FBF1-EE1A-7B45-076A43F9FE93}"/>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923D4191-7771-9D37-E10D-971A98A69035}"/>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Disiplin cezası verilmesini gerektiren fiillerin işlendiği tarihten itibaren </a:t>
            </a:r>
            <a:r>
              <a:rPr lang="tr-TR" u="sng" dirty="0">
                <a:latin typeface="Aptos Light" panose="020B0004020202020204" pitchFamily="34" charset="0"/>
              </a:rPr>
              <a:t>iki yıl</a:t>
            </a:r>
            <a:r>
              <a:rPr lang="tr-TR" dirty="0">
                <a:latin typeface="Aptos Light" panose="020B0004020202020204" pitchFamily="34" charset="0"/>
              </a:rPr>
              <a:t>, üniversite öğretim mesleğinden çıkarma cezasını gerektiren fiil açısından </a:t>
            </a:r>
            <a:r>
              <a:rPr lang="tr-TR" u="sng" dirty="0">
                <a:latin typeface="Aptos Light" panose="020B0004020202020204" pitchFamily="34" charset="0"/>
              </a:rPr>
              <a:t>altı yıl </a:t>
            </a:r>
            <a:r>
              <a:rPr lang="tr-TR" dirty="0">
                <a:latin typeface="Aptos Light" panose="020B0004020202020204" pitchFamily="34" charset="0"/>
              </a:rPr>
              <a:t>geçmiş ise disiplin cezası verilemez.</a:t>
            </a:r>
          </a:p>
          <a:p>
            <a:pPr algn="just"/>
            <a:r>
              <a:rPr lang="tr-TR" dirty="0">
                <a:latin typeface="Aptos Light" panose="020B0004020202020204" pitchFamily="34" charset="0"/>
              </a:rPr>
              <a:t>Bilimsel bir eserin akademik atama ve terfilerde kullanılması ya da kısmen veya tamamen yeniden yayımlanması hâlinde ikinci fıkrada belirtilen zamanaşımı süreleri yeniden işlemeye başlar.</a:t>
            </a:r>
          </a:p>
          <a:p>
            <a:pPr algn="just"/>
            <a:r>
              <a:rPr lang="tr-TR" sz="1600" dirty="0">
                <a:solidFill>
                  <a:schemeClr val="accent6">
                    <a:lumMod val="50000"/>
                  </a:schemeClr>
                </a:solidFill>
                <a:latin typeface="Aptos Light" panose="020B0004020202020204" pitchFamily="34" charset="0"/>
              </a:rPr>
              <a:t>*Genel ve özel zamanaşımı olmak üzere iki tür zamanaşımı bulunmaktadır. Özel zamanaşımı öğrenme tarihinden itibaren, genel zamanaşımı fiil tarihinden itibaren başlar. Genel zamanaşımı geçtikten sonra fiilin öğrenilmesi soruşturma açılmasına engeldir. Örneğin uyarma cezasını gerektiren bir fiilin, fiilden üç yıl sonra öğrenilmesi halinde soruşturma açılamaz. Mevzuat gereği ceza zamanaşımı geçmeden fiilin öğrenilmesi gerekir.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873738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27727-8BD5-EB8A-8E99-A899CB46F23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4A4D6F2-BC22-F751-7719-312CD09FAAF6}"/>
              </a:ext>
            </a:extLst>
          </p:cNvPr>
          <p:cNvSpPr>
            <a:spLocks noGrp="1"/>
          </p:cNvSpPr>
          <p:nvPr>
            <p:ph type="ctrTitle"/>
          </p:nvPr>
        </p:nvSpPr>
        <p:spPr>
          <a:xfrm>
            <a:off x="2095500" y="540657"/>
            <a:ext cx="8001000" cy="1244600"/>
          </a:xfrm>
        </p:spPr>
        <p:txBody>
          <a:bodyPr>
            <a:normAutofit/>
          </a:bodyPr>
          <a:lstStyle/>
          <a:p>
            <a:r>
              <a:rPr lang="tr-TR" sz="2800" dirty="0">
                <a:solidFill>
                  <a:schemeClr val="bg1"/>
                </a:solidFill>
              </a:rPr>
              <a:t>Disiplin cezası verme yetkisi: </a:t>
            </a:r>
            <a:br>
              <a:rPr lang="tr-TR" sz="2800" dirty="0">
                <a:solidFill>
                  <a:schemeClr val="bg1"/>
                </a:solidFill>
              </a:rPr>
            </a:br>
            <a:r>
              <a:rPr lang="tr-TR" sz="2800" dirty="0">
                <a:solidFill>
                  <a:schemeClr val="bg1"/>
                </a:solidFill>
              </a:rPr>
              <a:t>Madde 53/Ç</a:t>
            </a:r>
          </a:p>
        </p:txBody>
      </p:sp>
      <p:sp>
        <p:nvSpPr>
          <p:cNvPr id="3" name="Alt Başlık 2">
            <a:extLst>
              <a:ext uri="{FF2B5EF4-FFF2-40B4-BE49-F238E27FC236}">
                <a16:creationId xmlns:a16="http://schemas.microsoft.com/office/drawing/2014/main" id="{A067CA5E-2253-772B-C341-F23E2AB6F379}"/>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Disiplin cezası vermeye yetkili amir ve kurullar şunlardır:</a:t>
            </a:r>
          </a:p>
          <a:p>
            <a:pPr algn="just"/>
            <a:r>
              <a:rPr lang="tr-TR" dirty="0">
                <a:latin typeface="Aptos Light" panose="020B0004020202020204" pitchFamily="34" charset="0"/>
              </a:rPr>
              <a:t>a) </a:t>
            </a:r>
            <a:r>
              <a:rPr lang="tr-TR" b="1" dirty="0">
                <a:latin typeface="Aptos Light" panose="020B0004020202020204" pitchFamily="34" charset="0"/>
              </a:rPr>
              <a:t>Uyarma ve kınama cezaları sıralı disiplin amirleri tarafından</a:t>
            </a:r>
            <a:r>
              <a:rPr lang="tr-TR" dirty="0">
                <a:latin typeface="Aptos Light" panose="020B0004020202020204" pitchFamily="34" charset="0"/>
              </a:rPr>
              <a:t>, rektörler ve bağımsız vakıf meslek yüksekokulu müdürleri hakkında Yükseköğretim Kurulu Başkanı tarafından </a:t>
            </a:r>
            <a:r>
              <a:rPr lang="tr-TR" b="1" dirty="0">
                <a:latin typeface="Aptos Light" panose="020B0004020202020204" pitchFamily="34" charset="0"/>
              </a:rPr>
              <a:t>verilir</a:t>
            </a:r>
            <a:r>
              <a:rPr lang="tr-TR" dirty="0">
                <a:latin typeface="Aptos Light" panose="020B0004020202020204" pitchFamily="34" charset="0"/>
              </a:rPr>
              <a:t>.</a:t>
            </a:r>
          </a:p>
          <a:p>
            <a:pPr algn="just"/>
            <a:r>
              <a:rPr lang="tr-TR" dirty="0">
                <a:latin typeface="Aptos Light" panose="020B0004020202020204" pitchFamily="34" charset="0"/>
              </a:rPr>
              <a:t>b) </a:t>
            </a:r>
            <a:r>
              <a:rPr lang="tr-TR" b="1" dirty="0">
                <a:latin typeface="Aptos Light" panose="020B0004020202020204" pitchFamily="34" charset="0"/>
              </a:rPr>
              <a:t>Aylıktan kesme ve kademe ilerlemesinin durdurulması cezaları kişinin görevli olduğu birimdeki disiplin kurulu kararı ile verilir.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4040453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CFAB2-86F8-91B6-8060-ED31AFBB5AF3}"/>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D7A86493-6ACE-160D-E789-FBF3E9D30776}"/>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c) Üniversite öğretim mesleğinden çıkarma ve kamu görevinden çıkarma cezaları atamaya yetkili amirin teklifi üzerine Yüksek Disiplin Kurulu kararıyla verilir. </a:t>
            </a:r>
          </a:p>
          <a:p>
            <a:pPr algn="just"/>
            <a:r>
              <a:rPr lang="tr-TR" sz="1700" dirty="0">
                <a:solidFill>
                  <a:schemeClr val="accent6">
                    <a:lumMod val="50000"/>
                  </a:schemeClr>
                </a:solidFill>
                <a:latin typeface="Aptos Light" panose="020B0004020202020204" pitchFamily="34" charset="0"/>
              </a:rPr>
              <a:t>*Disiplin amirlerinin, mevzuata göre yetkili olduğu personel hakkında soruşturma başlatma yetkisi bulunmakta ancak kanunda yer alan bazı cezaların verilmesinde yetkisi bulunmamaktadır. Mevzuat gereği uyarma ve kınama disiplin cezaları, disiplin amirleri tarafından verilebilmektedir. Bu cezaların tesisi için disiplin kurulu kararına gerek yoktur. Ancak aylıktan kesme, kademe ilerlemesinin durdurulması cezaları tesis edilirken kişinin görevli olduğu birimin disiplin kurulu toplanmalı ve soruşturma dosyasını karara bağlamalıdır. Üniversite öğretim mesleğinden çıkarma ve kamu görevinden çıkarma cezaları ise Yüksek Disiplin Kurulu kararı ile yani YÖK Genel Kurul kararı ile tesis edilebilmektedir. Yetkiye ilişkin kurallar kamu düzenine ilişkin olduğundan, yetki kurallarına uyulmaksızın -yetkisiz bir makam tarafından- tesis edilen idari işlemler, hukuka aykırı olur. Bu itibarla disiplin amirinin ya da disiplin kurullarının yetkileri dışında kalan bir disiplin cezası vermeleri, işlemi sakatlar.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1110019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3E982-B2C8-EBC3-0FB2-1327ACE9B961}"/>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1CDE8F4A-A77C-7AC4-D6F3-5D71D95800FA}"/>
              </a:ext>
            </a:extLst>
          </p:cNvPr>
          <p:cNvSpPr>
            <a:spLocks noGrp="1"/>
          </p:cNvSpPr>
          <p:nvPr>
            <p:ph type="subTitle" idx="1"/>
          </p:nvPr>
        </p:nvSpPr>
        <p:spPr>
          <a:xfrm>
            <a:off x="2095500" y="1024261"/>
            <a:ext cx="8001000" cy="5597765"/>
          </a:xfrm>
        </p:spPr>
        <p:txBody>
          <a:bodyPr>
            <a:normAutofit/>
          </a:bodyPr>
          <a:lstStyle/>
          <a:p>
            <a:pPr algn="just"/>
            <a:r>
              <a:rPr lang="tr-TR" dirty="0">
                <a:latin typeface="Aptos Light" panose="020B0004020202020204" pitchFamily="34" charset="0"/>
              </a:rPr>
              <a:t>Disiplin cezası vermeye yetkili makamlar, </a:t>
            </a:r>
            <a:r>
              <a:rPr lang="tr-TR" u="sng" dirty="0">
                <a:latin typeface="Aptos Light" panose="020B0004020202020204" pitchFamily="34" charset="0"/>
              </a:rPr>
              <a:t>soruşturmada eksiklik olduğunun tespiti halinde</a:t>
            </a:r>
            <a:r>
              <a:rPr lang="tr-TR" dirty="0">
                <a:latin typeface="Aptos Light" panose="020B0004020202020204" pitchFamily="34" charset="0"/>
              </a:rPr>
              <a:t> eksikliklerin giderilmesi amacıyla </a:t>
            </a:r>
            <a:r>
              <a:rPr lang="tr-TR" u="sng" dirty="0">
                <a:latin typeface="Aptos Light" panose="020B0004020202020204" pitchFamily="34" charset="0"/>
              </a:rPr>
              <a:t>dosyayı iade edebilir</a:t>
            </a:r>
            <a:r>
              <a:rPr lang="tr-TR" dirty="0">
                <a:latin typeface="Aptos Light" panose="020B0004020202020204" pitchFamily="34" charset="0"/>
              </a:rPr>
              <a:t>,  </a:t>
            </a:r>
            <a:r>
              <a:rPr lang="tr-TR" u="sng" dirty="0">
                <a:latin typeface="Aptos Light" panose="020B0004020202020204" pitchFamily="34" charset="0"/>
              </a:rPr>
              <a:t>soruşturmacı tarafından önerilen disiplin cezasını aynen verebilir</a:t>
            </a:r>
            <a:r>
              <a:rPr lang="tr-TR" dirty="0">
                <a:latin typeface="Aptos Light" panose="020B0004020202020204" pitchFamily="34" charset="0"/>
              </a:rPr>
              <a:t>, </a:t>
            </a:r>
            <a:r>
              <a:rPr lang="tr-TR" u="sng" dirty="0">
                <a:latin typeface="Aptos Light" panose="020B0004020202020204" pitchFamily="34" charset="0"/>
              </a:rPr>
              <a:t>hafifletebilir</a:t>
            </a:r>
            <a:r>
              <a:rPr lang="tr-TR" dirty="0">
                <a:latin typeface="Aptos Light" panose="020B0004020202020204" pitchFamily="34" charset="0"/>
              </a:rPr>
              <a:t> veya </a:t>
            </a:r>
            <a:r>
              <a:rPr lang="tr-TR" u="sng" dirty="0">
                <a:latin typeface="Aptos Light" panose="020B0004020202020204" pitchFamily="34" charset="0"/>
              </a:rPr>
              <a:t>reddedebilir</a:t>
            </a:r>
            <a:r>
              <a:rPr lang="tr-TR" dirty="0">
                <a:latin typeface="Aptos Light" panose="020B0004020202020204" pitchFamily="34" charset="0"/>
              </a:rPr>
              <a:t>. Teklif edilen cezanın reddedilmesi halinde ilgili disiplin amiri ya da kurulu tarafından </a:t>
            </a:r>
            <a:r>
              <a:rPr lang="tr-TR" u="sng" dirty="0">
                <a:latin typeface="Aptos Light" panose="020B0004020202020204" pitchFamily="34" charset="0"/>
              </a:rPr>
              <a:t>ret gerekçesine uygun olarak en geç üç ay içerisinde yeni işlem tesis edilebilir</a:t>
            </a:r>
            <a:r>
              <a:rPr lang="tr-TR" dirty="0">
                <a:latin typeface="Aptos Light" panose="020B0004020202020204" pitchFamily="34" charset="0"/>
              </a:rPr>
              <a:t>.					                  </a:t>
            </a:r>
          </a:p>
          <a:p>
            <a:pPr algn="just"/>
            <a:r>
              <a:rPr lang="tr-TR" sz="1700" dirty="0">
                <a:latin typeface="Aptos Light" panose="020B0004020202020204" pitchFamily="34" charset="0"/>
              </a:rPr>
              <a:t>*</a:t>
            </a:r>
            <a:r>
              <a:rPr lang="tr-TR" sz="1700" dirty="0">
                <a:solidFill>
                  <a:schemeClr val="accent6">
                    <a:lumMod val="50000"/>
                  </a:schemeClr>
                </a:solidFill>
                <a:latin typeface="Aptos Light" panose="020B0004020202020204" pitchFamily="34" charset="0"/>
              </a:rPr>
              <a:t>Disipline aykırı olduğu değerlendirilen fiilin mevzuattaki karşılığı hangi ceza ise o  ceza tesis edilmelidir. (</a:t>
            </a:r>
            <a:r>
              <a:rPr lang="tr-TR" sz="1700" i="1" dirty="0">
                <a:solidFill>
                  <a:schemeClr val="accent6">
                    <a:lumMod val="50000"/>
                  </a:schemeClr>
                </a:solidFill>
                <a:latin typeface="Aptos Light" panose="020B0004020202020204" pitchFamily="34" charset="0"/>
              </a:rPr>
              <a:t>Alt cezanın uygulanması hali saklıdır</a:t>
            </a:r>
            <a:r>
              <a:rPr lang="tr-TR" sz="1700" dirty="0">
                <a:solidFill>
                  <a:schemeClr val="accent6">
                    <a:lumMod val="50000"/>
                  </a:schemeClr>
                </a:solidFill>
                <a:latin typeface="Aptos Light" panose="020B0004020202020204" pitchFamily="34" charset="0"/>
              </a:rPr>
              <a:t>.) Disipline aykırı olduğu değerlendirilen ve soruşturma açılan fiilin, mevzuatta karşılığı bulunmaması halinde cezai işlem tesis edilmemelidir. </a:t>
            </a:r>
          </a:p>
          <a:p>
            <a:pPr algn="just"/>
            <a:r>
              <a:rPr lang="tr-TR" sz="1700" b="1" dirty="0">
                <a:solidFill>
                  <a:schemeClr val="accent6">
                    <a:lumMod val="50000"/>
                  </a:schemeClr>
                </a:solidFill>
                <a:latin typeface="Aptos Light" panose="020B0004020202020204" pitchFamily="34" charset="0"/>
              </a:rPr>
              <a:t>“</a:t>
            </a:r>
            <a:r>
              <a:rPr lang="tr-TR" sz="1700" dirty="0">
                <a:solidFill>
                  <a:schemeClr val="accent6">
                    <a:lumMod val="50000"/>
                  </a:schemeClr>
                </a:solidFill>
                <a:latin typeface="Aptos Light" panose="020B0004020202020204" pitchFamily="34" charset="0"/>
              </a:rPr>
              <a:t>…diğer bir ifadeyle </a:t>
            </a:r>
            <a:r>
              <a:rPr lang="tr-TR" sz="1700" b="1" dirty="0">
                <a:solidFill>
                  <a:schemeClr val="accent6">
                    <a:lumMod val="50000"/>
                  </a:schemeClr>
                </a:solidFill>
                <a:latin typeface="Aptos Light" panose="020B0004020202020204" pitchFamily="34" charset="0"/>
              </a:rPr>
              <a:t>davacının fiili ile disiplin cezasına esas alınan disiplin suçunun örtüşmemesi nedeniyle disiplin hukukunda yer alan "</a:t>
            </a:r>
            <a:r>
              <a:rPr lang="tr-TR" sz="1700" b="1" u="sng" dirty="0">
                <a:solidFill>
                  <a:schemeClr val="accent6">
                    <a:lumMod val="50000"/>
                  </a:schemeClr>
                </a:solidFill>
                <a:latin typeface="Aptos Light" panose="020B0004020202020204" pitchFamily="34" charset="0"/>
              </a:rPr>
              <a:t>tipiklik"</a:t>
            </a:r>
            <a:r>
              <a:rPr lang="tr-TR" sz="1700" b="1" dirty="0">
                <a:solidFill>
                  <a:schemeClr val="accent6">
                    <a:lumMod val="50000"/>
                  </a:schemeClr>
                </a:solidFill>
                <a:latin typeface="Aptos Light" panose="020B0004020202020204" pitchFamily="34" charset="0"/>
              </a:rPr>
              <a:t> şartının gerçekleşmediğinin anlaşıldığı</a:t>
            </a:r>
            <a:r>
              <a:rPr lang="tr-TR" sz="1700" dirty="0">
                <a:solidFill>
                  <a:schemeClr val="accent6">
                    <a:lumMod val="50000"/>
                  </a:schemeClr>
                </a:solidFill>
                <a:latin typeface="Aptos Light" panose="020B0004020202020204" pitchFamily="34" charset="0"/>
              </a:rPr>
              <a:t>…” şeklinde hüküm kurularak iptal edilen cezalar bulunmaktadır.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01258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4C4CC-F050-CBFA-A24A-42FDC1DB0CF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6656B38-7092-A327-DBBA-E5BA8E053230}"/>
              </a:ext>
            </a:extLst>
          </p:cNvPr>
          <p:cNvSpPr>
            <a:spLocks noGrp="1"/>
          </p:cNvSpPr>
          <p:nvPr>
            <p:ph type="ctrTitle"/>
          </p:nvPr>
        </p:nvSpPr>
        <p:spPr>
          <a:xfrm>
            <a:off x="2095500" y="540657"/>
            <a:ext cx="8001000" cy="1244600"/>
          </a:xfrm>
        </p:spPr>
        <p:txBody>
          <a:bodyPr>
            <a:normAutofit fontScale="90000"/>
          </a:bodyPr>
          <a:lstStyle/>
          <a:p>
            <a:r>
              <a:rPr lang="tr-TR" sz="2800" dirty="0">
                <a:solidFill>
                  <a:schemeClr val="bg1"/>
                </a:solidFill>
              </a:rPr>
              <a:t>Disiplin cezası verilmesinde uygulanacak temel ilkeler:</a:t>
            </a:r>
            <a:br>
              <a:rPr lang="tr-TR" sz="2800" dirty="0">
                <a:solidFill>
                  <a:schemeClr val="bg1"/>
                </a:solidFill>
              </a:rPr>
            </a:br>
            <a:r>
              <a:rPr lang="tr-TR" sz="2800" dirty="0">
                <a:solidFill>
                  <a:schemeClr val="bg1"/>
                </a:solidFill>
              </a:rPr>
              <a:t>Madde 53/D</a:t>
            </a:r>
          </a:p>
        </p:txBody>
      </p:sp>
      <p:sp>
        <p:nvSpPr>
          <p:cNvPr id="3" name="Alt Başlık 2">
            <a:extLst>
              <a:ext uri="{FF2B5EF4-FFF2-40B4-BE49-F238E27FC236}">
                <a16:creationId xmlns:a16="http://schemas.microsoft.com/office/drawing/2014/main" id="{D01CD7B9-BB9F-9B7A-B6B6-8B5F178A31C0}"/>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Aynı fiile birden fazla disiplin cezası verilemez. Fiilin birden fazla disiplin suçu teşkil etmesi hâlinde bu suçlardan en ağır cezayı gerektiren disiplin cezası verilir. Disiplin cezası verilmesine sebep olmuş bir fiilin, </a:t>
            </a:r>
            <a:r>
              <a:rPr lang="tr-TR" u="sng" dirty="0">
                <a:latin typeface="Aptos Light" panose="020B0004020202020204" pitchFamily="34" charset="0"/>
              </a:rPr>
              <a:t>cezaların özlük dosyasından çıkarılmasına ilişkin süre içinde</a:t>
            </a:r>
            <a:r>
              <a:rPr lang="tr-TR" dirty="0">
                <a:latin typeface="Aptos Light" panose="020B0004020202020204" pitchFamily="34" charset="0"/>
              </a:rPr>
              <a:t> tekerrüründe bir derece ağır ceza uygulanır.</a:t>
            </a:r>
          </a:p>
          <a:p>
            <a:pPr algn="just"/>
            <a:r>
              <a:rPr lang="tr-TR" sz="1700" dirty="0">
                <a:solidFill>
                  <a:schemeClr val="accent6">
                    <a:lumMod val="50000"/>
                  </a:schemeClr>
                </a:solidFill>
                <a:latin typeface="Aptos Light" panose="020B0004020202020204" pitchFamily="34" charset="0"/>
              </a:rPr>
              <a:t>*Cezaların özlük dosyasından çıkarılmasına ilişkin süre: Uyarma ve kınama cezalarının uygulanmasından itibaren beş yıl, aylıktan kesme ve kademe ilerlemesinin durdurulması cezalarının uygulanmasından itibaren on yıldır. </a:t>
            </a:r>
            <a:r>
              <a:rPr lang="tr-TR" sz="1700" u="sng" dirty="0">
                <a:solidFill>
                  <a:schemeClr val="accent6">
                    <a:lumMod val="50000"/>
                  </a:schemeClr>
                </a:solidFill>
                <a:latin typeface="Aptos Light" panose="020B0004020202020204" pitchFamily="34" charset="0"/>
              </a:rPr>
              <a:t>Tekerrür uygulaması takdire bağlı değildir, şartları varsa uygulanması zorunludur. Tekerrür uygulamasının gerekip gerekmediği, soruşturmacı tarafından Personel Daire Başkanlığından soruşturulanın daha önce disiplin cezası alıp almadığına ilişkin talep edilen bilgiye göre yapılır. </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869176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2F2D7-3086-CF02-2668-1661A33BCED8}"/>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6A73F0A2-B9B3-4126-608D-E6DE22892E82}"/>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Tekerrüre esas alınacak cezanın, süresi içerisinde itiraz edilmemesi veya itirazın reddedilmesi suretiyle kesinleşmiş olması gerekir. Aynı derecede cezayı gerektiren fakat ayrı fiiller nedeniyle verilen disiplin cezalarının üçüncü uygulamasında bir derece ağır ceza verilir. Kanunla affedilmiş disiplin cezaları ile tekerrür nedeniyle verilen bir derece ağır cezalar tekerrüre esas alınmaz. </a:t>
            </a:r>
          </a:p>
          <a:p>
            <a:pPr algn="just"/>
            <a:r>
              <a:rPr lang="tr-TR" sz="1700" dirty="0">
                <a:solidFill>
                  <a:schemeClr val="accent6">
                    <a:lumMod val="50000"/>
                  </a:schemeClr>
                </a:solidFill>
                <a:latin typeface="Aptos Light" panose="020B0004020202020204" pitchFamily="34" charset="0"/>
              </a:rPr>
              <a:t>*Tekerrür uygulaması için; soruşturmaya konu fiilden önce soruşturulan hakkında tesis edilmiş disiplin cezası olmalıdır. Örneğin; 17.11.2025 tarihinde disipline aykırı bir fiil dolayısıyla disiplin soruşturması açılan öğretim elemanına soruşturma sonunda tekerrür hükümlerinin uygulanması için sicilinde 17.11.2025 tarihinden öncesine ait aynı fiilden kaynaklı disiplin cezası bulunması veya aynı cezayı gerektiren iki farklı fiilden kaynaklı disiplin cezalarının bulunması gerekir.</a:t>
            </a:r>
          </a:p>
        </p:txBody>
      </p:sp>
    </p:spTree>
    <p:extLst>
      <p:ext uri="{BB962C8B-B14F-4D97-AF65-F5344CB8AC3E}">
        <p14:creationId xmlns:p14="http://schemas.microsoft.com/office/powerpoint/2010/main" val="788264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FF383-A0A1-C90A-2E71-EB1B3BD1BE29}"/>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47FC5479-EAA4-9755-779B-A67F52432580}"/>
              </a:ext>
            </a:extLst>
          </p:cNvPr>
          <p:cNvSpPr>
            <a:spLocks noGrp="1"/>
          </p:cNvSpPr>
          <p:nvPr>
            <p:ph type="subTitle" idx="1"/>
          </p:nvPr>
        </p:nvSpPr>
        <p:spPr>
          <a:xfrm>
            <a:off x="2095500" y="1023424"/>
            <a:ext cx="8001000" cy="4811151"/>
          </a:xfrm>
        </p:spPr>
        <p:txBody>
          <a:bodyPr>
            <a:normAutofit/>
          </a:bodyPr>
          <a:lstStyle/>
          <a:p>
            <a:pPr algn="just"/>
            <a:r>
              <a:rPr lang="tr-TR" sz="1800" dirty="0">
                <a:latin typeface="Aptos Light" panose="020B0004020202020204" pitchFamily="34" charset="0"/>
              </a:rPr>
              <a:t>3- Disiplin soruşturmasının başlangıcından, dosyanın tamamlanmasına kadar her işlem, yazılı olmalıdır. İdari yargıda, </a:t>
            </a:r>
            <a:r>
              <a:rPr lang="tr-TR" sz="1800" b="1" u="sng" dirty="0">
                <a:latin typeface="Aptos Light" panose="020B0004020202020204" pitchFamily="34" charset="0"/>
              </a:rPr>
              <a:t>yazılı</a:t>
            </a:r>
            <a:r>
              <a:rPr lang="tr-TR" sz="1800" dirty="0">
                <a:latin typeface="Aptos Light" panose="020B0004020202020204" pitchFamily="34" charset="0"/>
              </a:rPr>
              <a:t> yargılama esas olduğundan, yapılan tüm işlemler yazılı bir şekilde soruşturma dosyasında bulunmalıdır.</a:t>
            </a:r>
          </a:p>
          <a:p>
            <a:pPr algn="just"/>
            <a:endParaRPr lang="tr-TR" sz="1800" dirty="0">
              <a:solidFill>
                <a:schemeClr val="bg1"/>
              </a:solidFill>
              <a:latin typeface="Aptos Light" panose="020B0004020202020204" pitchFamily="34" charset="0"/>
            </a:endParaRPr>
          </a:p>
          <a:p>
            <a:pPr algn="just"/>
            <a:r>
              <a:rPr lang="tr-TR" sz="1800" dirty="0">
                <a:latin typeface="Aptos Light" panose="020B0004020202020204" pitchFamily="34" charset="0"/>
              </a:rPr>
              <a:t>4- Soruşturmacı, disiplin soruşturmasıyla ilgili bilgi ve belgeleri toplama, ifade alma, tanık dinleme, bilirkişiye başvurma, keşif yapma, inceleme yapma ve ilgili makamlarla yazışma yetkisini haizdir. Soruşturmacı, soruşturulan kişinin daha önce disiplin cezası, ödül, başarı belgesi vs. alıp almadığı hakkında Personel Daire Başkanlığımızdan yazılı bilgi talep etmeli, cevabi yazıyı soruşturma dosyasına eklemelidir. Disipline aykırı fiilin niteliğine göre, cezayı verecek disiplin amiri veya disiplin kurulunun, tekerrür ve alt ceza uygulamasında söz konusu belgeler gereklidir. </a:t>
            </a:r>
          </a:p>
        </p:txBody>
      </p:sp>
    </p:spTree>
    <p:extLst>
      <p:ext uri="{BB962C8B-B14F-4D97-AF65-F5344CB8AC3E}">
        <p14:creationId xmlns:p14="http://schemas.microsoft.com/office/powerpoint/2010/main" val="1163462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41B45-2900-6D68-5726-D700AA56997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descr="metin, ekran görüntüsü, yazı tipi, doküman, belge içeren bir resim&#10;&#10;Yapay zeka tarafından oluşturulmuş içerik yanlış olabilir.">
            <a:extLst>
              <a:ext uri="{FF2B5EF4-FFF2-40B4-BE49-F238E27FC236}">
                <a16:creationId xmlns:a16="http://schemas.microsoft.com/office/drawing/2014/main" id="{A55F12B7-5D96-237E-27E0-A0812B778CD0}"/>
              </a:ext>
            </a:extLst>
          </p:cNvPr>
          <p:cNvPicPr>
            <a:picLocks noChangeAspect="1"/>
          </p:cNvPicPr>
          <p:nvPr/>
        </p:nvPicPr>
        <p:blipFill>
          <a:blip r:embed="rId2"/>
          <a:stretch>
            <a:fillRect/>
          </a:stretch>
        </p:blipFill>
        <p:spPr>
          <a:xfrm>
            <a:off x="2877786" y="786117"/>
            <a:ext cx="6436427"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4810404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A96C4-B52A-B936-3A5A-CDC402BA95C5}"/>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FEC7BCDF-619A-8793-A83F-6E06CC9587E3}"/>
              </a:ext>
            </a:extLst>
          </p:cNvPr>
          <p:cNvSpPr>
            <a:spLocks noGrp="1"/>
          </p:cNvSpPr>
          <p:nvPr>
            <p:ph type="subTitle" idx="1"/>
          </p:nvPr>
        </p:nvSpPr>
        <p:spPr>
          <a:xfrm>
            <a:off x="2095500" y="1024261"/>
            <a:ext cx="8001000" cy="5115281"/>
          </a:xfrm>
        </p:spPr>
        <p:txBody>
          <a:bodyPr>
            <a:normAutofit lnSpcReduction="10000"/>
          </a:bodyPr>
          <a:lstStyle/>
          <a:p>
            <a:pPr algn="just"/>
            <a:r>
              <a:rPr lang="tr-TR" dirty="0">
                <a:latin typeface="Aptos Light" panose="020B0004020202020204" pitchFamily="34" charset="0"/>
              </a:rPr>
              <a:t>Geçmiş hizmetleri sırasındaki çalışmaları olumlu olan veya ödül veya başarı belgesi alanlara verilecek disiplin cezalarında bir derece alt ceza uygulanabilir. </a:t>
            </a:r>
          </a:p>
          <a:p>
            <a:pPr algn="just"/>
            <a:r>
              <a:rPr lang="tr-TR" sz="1700" dirty="0">
                <a:solidFill>
                  <a:schemeClr val="accent6">
                    <a:lumMod val="50000"/>
                  </a:schemeClr>
                </a:solidFill>
                <a:latin typeface="Aptos Light" panose="020B0004020202020204" pitchFamily="34" charset="0"/>
              </a:rPr>
              <a:t>*Danıştay kararlarında; iyi hali bulunan soruşturulanlara bir derece hafif ceza uygulanması gerektiği, koşulları oluşmasına rağmen gerekçesiz olarak bir alt ceza verilmemesinin ceza verilme işlemini sakatlayacağı kabul edilmektedir. </a:t>
            </a:r>
            <a:r>
              <a:rPr lang="tr-TR" sz="1700" u="sng" dirty="0">
                <a:solidFill>
                  <a:schemeClr val="accent6">
                    <a:lumMod val="50000"/>
                  </a:schemeClr>
                </a:solidFill>
                <a:latin typeface="Aptos Light" panose="020B0004020202020204" pitchFamily="34" charset="0"/>
              </a:rPr>
              <a:t>Bu durumdaki görevlilere, bir alt cezanın uygulanması ya da uygulanmayacak ise gerekçesinin kararda açıklanması gerektiği belirtilmektedir.</a:t>
            </a:r>
          </a:p>
          <a:p>
            <a:pPr algn="just"/>
            <a:r>
              <a:rPr lang="tr-TR" dirty="0">
                <a:latin typeface="Aptos Light" panose="020B0004020202020204" pitchFamily="34" charset="0"/>
              </a:rPr>
              <a:t>Bir derece alt cezayı, asıl cezayı vermeye yetkili makam verir.</a:t>
            </a:r>
          </a:p>
          <a:p>
            <a:pPr algn="just"/>
            <a:r>
              <a:rPr lang="tr-TR" sz="1700" dirty="0">
                <a:solidFill>
                  <a:schemeClr val="accent6">
                    <a:lumMod val="50000"/>
                  </a:schemeClr>
                </a:solidFill>
                <a:latin typeface="Aptos Light" panose="020B0004020202020204" pitchFamily="34" charset="0"/>
              </a:rPr>
              <a:t> </a:t>
            </a:r>
            <a:r>
              <a:rPr lang="tr-TR" sz="1700" u="sng" dirty="0">
                <a:solidFill>
                  <a:schemeClr val="accent6">
                    <a:lumMod val="50000"/>
                  </a:schemeClr>
                </a:solidFill>
                <a:latin typeface="Aptos Light" panose="020B0004020202020204" pitchFamily="34" charset="0"/>
              </a:rPr>
              <a:t>Alt cezanın, asıl ceza vermeye yetkili makam tarafından verilmesine örnek vermek gerekirse</a:t>
            </a:r>
            <a:r>
              <a:rPr lang="tr-TR" sz="1700" dirty="0">
                <a:solidFill>
                  <a:schemeClr val="accent6">
                    <a:lumMod val="50000"/>
                  </a:schemeClr>
                </a:solidFill>
                <a:latin typeface="Aptos Light" panose="020B0004020202020204" pitchFamily="34" charset="0"/>
              </a:rPr>
              <a:t>; aylıktan kesme cezasını gerektiren bir fiili işleyen kişinin, daha önce herhangi bir disiplin cezası almaması ve geçmiş hizmetlerinin iyi olması sebebiyle alt ceza hükmünün  uygulanarak aylıktan kesme cezasının kınama cezası şeklinde uygulanması durumunda, verilen asıl ceza(aylıktan kesme) kişinin görevli olduğu birimin disiplin kurulunun yetkisine girdiği için aylıktan kesme cezasının alt ceza olan kınama cezası şeklinde uygulanmasına dair kararın da disiplin kurulu tarafından verilmesi gerekmektedir.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252294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7090B-3392-1016-BE9C-937B27E1CA31}"/>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E3A65DEF-5E32-74EC-AD52-84AC037FFCD0}"/>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Bu Kanunda sayılan ve disiplin cezası verilmesini gerektiren fiillere nitelik ve ağırlıkları itibarıyla benzer fiilleri işleyenlere de hangi disiplin fiiline benzediği belirtilerek aynı türden disiplin cezaları verilir.</a:t>
            </a:r>
          </a:p>
          <a:p>
            <a:pPr algn="just"/>
            <a:r>
              <a:rPr lang="tr-TR" sz="1700" dirty="0">
                <a:solidFill>
                  <a:schemeClr val="accent6">
                    <a:lumMod val="50000"/>
                  </a:schemeClr>
                </a:solidFill>
                <a:latin typeface="Aptos Light" panose="020B0004020202020204" pitchFamily="34" charset="0"/>
              </a:rPr>
              <a:t>*Disiplin suçu sayılacak davranışlar, 2547 sayılı Kanunda tek tek sayılmakla birlikte bazen kamu hizmetini aksatan, disiplini bozan ve kamu göreviyle bağdaşmayan ve suç sayılacak bir davranışın tam olarak karşılandığı bir tarif kanunda bulunmayabilir. Böyle bir durumda soruşturma yapılırken, gerçekleştirilen eyleme benzer bir tarifin 2547 sayılı Kanunda olup olmadığına bakılarak, varsa işlenen fiile benzeyen bir suç ve karşılığı ceza, soruşturulan hakkında uygulanacaktır. Soruşturmacı tarafından, soruşturma konusu fiilin mevzuatta tam olarak karşılığının bulunmadığı ancak benzer nitelik ve ağırlıktaki … maddede yer alan … fiiline benzediği açıkça belirtilmelidir. </a:t>
            </a:r>
            <a:r>
              <a:rPr lang="tr-TR" sz="1700" u="sng" dirty="0">
                <a:solidFill>
                  <a:schemeClr val="accent6">
                    <a:lumMod val="50000"/>
                  </a:schemeClr>
                </a:solidFill>
                <a:latin typeface="Aptos Light" panose="020B0004020202020204" pitchFamily="34" charset="0"/>
              </a:rPr>
              <a:t>Ancak burada önemli olan husus, 2547 sayılı Kanunda en azından benzeri bulunmayan bir davranış için ne olursa olsun zorlama yoluyla bir madde uygulanarak ceza verilemeyeceğidir</a:t>
            </a:r>
            <a:r>
              <a:rPr lang="tr-TR" sz="1700" dirty="0">
                <a:solidFill>
                  <a:schemeClr val="accent6">
                    <a:lumMod val="50000"/>
                  </a:schemeClr>
                </a:solidFill>
                <a:latin typeface="Aptos Light" panose="020B0004020202020204" pitchFamily="34" charset="0"/>
              </a:rPr>
              <a:t>.</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935893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A9FF9-040B-B71A-80CB-5B41DDDF372C}"/>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B5C353AA-8CB3-9878-114D-A754761D2C97}"/>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Disiplin cezaları üst disiplin amirine, üniversite öğretim mesleğinden çıkarma cezası tüm yükseköğretim kurumlarına, kamu görevinden çıkarma cezası ise ayrıca Cumhurbaşkanlığı Personel ve Prensipler Genel Müdürlüğüne bildirilir.</a:t>
            </a:r>
          </a:p>
          <a:p>
            <a:pPr algn="just"/>
            <a:r>
              <a:rPr lang="tr-TR" sz="1700" dirty="0">
                <a:solidFill>
                  <a:schemeClr val="accent6">
                    <a:lumMod val="50000"/>
                  </a:schemeClr>
                </a:solidFill>
                <a:latin typeface="Aptos Light" panose="020B0004020202020204" pitchFamily="34" charset="0"/>
              </a:rPr>
              <a:t>*</a:t>
            </a:r>
            <a:r>
              <a:rPr lang="tr-TR" sz="1700" u="sng" dirty="0">
                <a:solidFill>
                  <a:schemeClr val="accent6">
                    <a:lumMod val="50000"/>
                  </a:schemeClr>
                </a:solidFill>
                <a:latin typeface="Aptos Light" panose="020B0004020202020204" pitchFamily="34" charset="0"/>
              </a:rPr>
              <a:t>Anayasamızın 40/2 maddesine göre; Devlet, işlemlerinde ilgili kişilerin hangi kanun yolları ve mercilere başvuracağını ve sürelerini belirtmek zorundadır</a:t>
            </a:r>
            <a:r>
              <a:rPr lang="tr-TR" sz="1700" dirty="0">
                <a:solidFill>
                  <a:schemeClr val="accent6">
                    <a:lumMod val="50000"/>
                  </a:schemeClr>
                </a:solidFill>
                <a:latin typeface="Aptos Light" panose="020B0004020202020204" pitchFamily="34" charset="0"/>
              </a:rPr>
              <a:t>. Bu doğrultuda, disiplin cezasının tebliğine ilişkin yazıda itiraz usul ve süresi açıkça belirtilmelidir. Disiplin soruşturması neticesinde tesis edilen cezanın soruşturulan/ceza alan kişiye bildirildiği yazıda, itiraz usul ve süresi açıkça belirtilmelidir. </a:t>
            </a:r>
            <a:r>
              <a:rPr lang="tr-TR" sz="1700" u="sng" dirty="0">
                <a:solidFill>
                  <a:schemeClr val="accent6">
                    <a:lumMod val="50000"/>
                  </a:schemeClr>
                </a:solidFill>
                <a:latin typeface="Aptos Light" panose="020B0004020202020204" pitchFamily="34" charset="0"/>
              </a:rPr>
              <a:t>Örneğin; disiplin soruşturması sonucu uyarma cezası tesis edilmiş ise, disiplin cezasını bildiren yazıda Fakültemiz Disiplin Kuruluna yedi gün içerisinde itiraz ve idari yargıda atmış gün içerisinde dava hakkınız bulunmaktadır ibaresi de yazılmalıdır.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19671292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8A305-DF20-F0E9-F4DE-60ECCCF97477}"/>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descr="metin, ekran görüntüsü, yazı tipi, doküman, belge içeren bir resim&#10;&#10;Yapay zeka tarafından oluşturulmuş içerik yanlış olabilir.">
            <a:extLst>
              <a:ext uri="{FF2B5EF4-FFF2-40B4-BE49-F238E27FC236}">
                <a16:creationId xmlns:a16="http://schemas.microsoft.com/office/drawing/2014/main" id="{6BCB9487-2D3C-905F-D4DD-3BCCF95E5125}"/>
              </a:ext>
            </a:extLst>
          </p:cNvPr>
          <p:cNvPicPr>
            <a:picLocks noChangeAspect="1"/>
          </p:cNvPicPr>
          <p:nvPr/>
        </p:nvPicPr>
        <p:blipFill>
          <a:blip r:embed="rId2"/>
          <a:stretch>
            <a:fillRect/>
          </a:stretch>
        </p:blipFill>
        <p:spPr>
          <a:xfrm>
            <a:off x="3052392" y="786117"/>
            <a:ext cx="6087215"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2603663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910BE-4059-6937-576A-DD70BF9203EB}"/>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DD975D75-9D1E-5DE9-0C6D-DC0A13C46BB1}"/>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Aylıktan kesme cezası alanlar </a:t>
            </a:r>
            <a:r>
              <a:rPr lang="tr-TR" u="sng" dirty="0">
                <a:latin typeface="Aptos Light" panose="020B0004020202020204" pitchFamily="34" charset="0"/>
              </a:rPr>
              <a:t>üç yıl</a:t>
            </a:r>
            <a:r>
              <a:rPr lang="tr-TR" dirty="0">
                <a:latin typeface="Aptos Light" panose="020B0004020202020204" pitchFamily="34" charset="0"/>
              </a:rPr>
              <a:t>, kademe ilerlemesinin durdurulması cezası alanlar </a:t>
            </a:r>
            <a:r>
              <a:rPr lang="tr-TR" u="sng" dirty="0">
                <a:latin typeface="Aptos Light" panose="020B0004020202020204" pitchFamily="34" charset="0"/>
              </a:rPr>
              <a:t>beş yıl</a:t>
            </a:r>
            <a:r>
              <a:rPr lang="tr-TR" dirty="0">
                <a:latin typeface="Aptos Light" panose="020B0004020202020204" pitchFamily="34" charset="0"/>
              </a:rPr>
              <a:t> boyunca rektör, dekan, enstitü müdürü, yüksekokul müdürü, meslek yüksekokulu müdürü, bölüm başkanı, anabilim dalı başkanı, </a:t>
            </a:r>
            <a:r>
              <a:rPr lang="tr-TR" dirty="0" err="1">
                <a:latin typeface="Aptos Light" panose="020B0004020202020204" pitchFamily="34" charset="0"/>
              </a:rPr>
              <a:t>anasanat</a:t>
            </a:r>
            <a:r>
              <a:rPr lang="tr-TR" dirty="0">
                <a:latin typeface="Aptos Light" panose="020B0004020202020204" pitchFamily="34" charset="0"/>
              </a:rPr>
              <a:t> dalı başkanı, bilim dalı başkanı, sanat dalı başkanı, daire başkanı dengi ve üstü kadrolara atanamazlar. Söz konusu disiplin cezalarının verildiği tarihte bu görevlerde bulunanların görevleri kendiliğinden sona erer ve durum ilgili mercilere derhal bildirilir.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40294875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138A5-9F66-5DD8-0FE3-0E77E99C523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7B29661-13B4-CF85-7C34-0BFEF0527D07}"/>
              </a:ext>
            </a:extLst>
          </p:cNvPr>
          <p:cNvSpPr>
            <a:spLocks noGrp="1"/>
          </p:cNvSpPr>
          <p:nvPr>
            <p:ph type="ctrTitle"/>
          </p:nvPr>
        </p:nvSpPr>
        <p:spPr>
          <a:xfrm>
            <a:off x="2095500" y="540657"/>
            <a:ext cx="8001000" cy="1244600"/>
          </a:xfrm>
        </p:spPr>
        <p:txBody>
          <a:bodyPr>
            <a:normAutofit/>
          </a:bodyPr>
          <a:lstStyle/>
          <a:p>
            <a:r>
              <a:rPr lang="sv-SE" sz="2800" dirty="0">
                <a:solidFill>
                  <a:schemeClr val="bg1"/>
                </a:solidFill>
              </a:rPr>
              <a:t>D</a:t>
            </a:r>
            <a:r>
              <a:rPr lang="tr-TR" sz="2800" dirty="0">
                <a:solidFill>
                  <a:schemeClr val="bg1"/>
                </a:solidFill>
              </a:rPr>
              <a:t>İ</a:t>
            </a:r>
            <a:r>
              <a:rPr lang="sv-SE" sz="2800" dirty="0">
                <a:solidFill>
                  <a:schemeClr val="bg1"/>
                </a:solidFill>
              </a:rPr>
              <a:t>s</a:t>
            </a:r>
            <a:r>
              <a:rPr lang="tr-TR" sz="2800" dirty="0">
                <a:solidFill>
                  <a:schemeClr val="bg1"/>
                </a:solidFill>
              </a:rPr>
              <a:t>İ</a:t>
            </a:r>
            <a:r>
              <a:rPr lang="sv-SE" sz="2800" dirty="0">
                <a:solidFill>
                  <a:schemeClr val="bg1"/>
                </a:solidFill>
              </a:rPr>
              <a:t>pl</a:t>
            </a:r>
            <a:r>
              <a:rPr lang="tr-TR" sz="2800" dirty="0">
                <a:solidFill>
                  <a:schemeClr val="bg1"/>
                </a:solidFill>
              </a:rPr>
              <a:t>İ</a:t>
            </a:r>
            <a:r>
              <a:rPr lang="sv-SE" sz="2800" dirty="0">
                <a:solidFill>
                  <a:schemeClr val="bg1"/>
                </a:solidFill>
              </a:rPr>
              <a:t>n kurullarının teşekkülü:</a:t>
            </a:r>
            <a:br>
              <a:rPr lang="sv-SE" sz="2800" dirty="0">
                <a:solidFill>
                  <a:schemeClr val="bg1"/>
                </a:solidFill>
              </a:rPr>
            </a:br>
            <a:r>
              <a:rPr lang="sv-SE" sz="2800" dirty="0">
                <a:solidFill>
                  <a:schemeClr val="bg1"/>
                </a:solidFill>
              </a:rPr>
              <a:t>Madde</a:t>
            </a:r>
            <a:r>
              <a:rPr lang="tr-TR" sz="2800" dirty="0">
                <a:solidFill>
                  <a:schemeClr val="bg1"/>
                </a:solidFill>
              </a:rPr>
              <a:t> </a:t>
            </a:r>
            <a:r>
              <a:rPr lang="sv-SE" sz="2800" dirty="0">
                <a:solidFill>
                  <a:schemeClr val="bg1"/>
                </a:solidFill>
              </a:rPr>
              <a:t>53/E</a:t>
            </a:r>
            <a:endParaRPr lang="tr-TR" sz="2800" dirty="0">
              <a:solidFill>
                <a:schemeClr val="bg1"/>
              </a:solidFill>
            </a:endParaRPr>
          </a:p>
        </p:txBody>
      </p:sp>
      <p:sp>
        <p:nvSpPr>
          <p:cNvPr id="3" name="Alt Başlık 2">
            <a:extLst>
              <a:ext uri="{FF2B5EF4-FFF2-40B4-BE49-F238E27FC236}">
                <a16:creationId xmlns:a16="http://schemas.microsoft.com/office/drawing/2014/main" id="{51924CA1-BD86-B037-CD4E-C078DE635025}"/>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Yüksek Disiplin Kurulu Yükseköğretim Genel Kuruludur.</a:t>
            </a:r>
          </a:p>
          <a:p>
            <a:pPr algn="just"/>
            <a:r>
              <a:rPr lang="tr-TR" dirty="0">
                <a:latin typeface="Aptos Light" panose="020B0004020202020204" pitchFamily="34" charset="0"/>
              </a:rPr>
              <a:t>(Değişik ikinci fıkra:15/4/2020-7243/8md.) </a:t>
            </a:r>
            <a:r>
              <a:rPr lang="tr-TR" u="sng" dirty="0">
                <a:latin typeface="Aptos Light" panose="020B0004020202020204" pitchFamily="34" charset="0"/>
              </a:rPr>
              <a:t>Üniversite disiplin kurulu üniversite yönetim kuruludur. Üniversiteye bağlı birimlerin yönetim kurulları disiplin kurulu olarak görev yapar</a:t>
            </a:r>
            <a:r>
              <a:rPr lang="tr-TR" dirty="0">
                <a:latin typeface="Aptos Light" panose="020B0004020202020204" pitchFamily="34" charset="0"/>
              </a:rPr>
              <a:t>. Rektörlüğe bağlı birimlerdeki disiplin kurulu; akademik personel ve daire başkanı kadrosunun dengi ve üstü kadrolarda bulunanlar için rektör yardımcısı başkanlığında üniversite yönetim kurulunca her takvim yılı başında belirlenen profesör unvanlı dört öğretim üyesinden, </a:t>
            </a:r>
            <a:r>
              <a:rPr lang="tr-TR" u="sng" dirty="0">
                <a:latin typeface="Aptos Light" panose="020B0004020202020204" pitchFamily="34" charset="0"/>
              </a:rPr>
              <a:t>memurlar için ise Genel Sekreterin başkanlığında, Hukuk Müşaviri ile Personel Dairesi Başkanından oluşur</a:t>
            </a:r>
            <a:r>
              <a:rPr lang="tr-TR" dirty="0">
                <a:latin typeface="Aptos Light" panose="020B0004020202020204" pitchFamily="34" charset="0"/>
              </a:rPr>
              <a:t>.</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301635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284E5-478D-3D76-2806-C3F3EDFCC17C}"/>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4A04BFC6-D1A2-7B11-717F-A9D346952040}"/>
              </a:ext>
            </a:extLst>
          </p:cNvPr>
          <p:cNvSpPr>
            <a:spLocks noGrp="1"/>
          </p:cNvSpPr>
          <p:nvPr>
            <p:ph type="subTitle" idx="1"/>
          </p:nvPr>
        </p:nvSpPr>
        <p:spPr>
          <a:xfrm>
            <a:off x="2095500" y="1024261"/>
            <a:ext cx="8001000" cy="5730500"/>
          </a:xfrm>
        </p:spPr>
        <p:txBody>
          <a:bodyPr>
            <a:normAutofit lnSpcReduction="10000"/>
          </a:bodyPr>
          <a:lstStyle/>
          <a:p>
            <a:pPr algn="just"/>
            <a:r>
              <a:rPr lang="tr-TR" dirty="0">
                <a:latin typeface="Aptos Light" panose="020B0004020202020204" pitchFamily="34" charset="0"/>
              </a:rPr>
              <a:t>Yükseköğretim Kurulu personeli için disiplin kurulu, Genel Sekreterin başkanlığında, I. Hukuk Müşaviri ile Personel, Strateji Geliştirme, İdari ve Mali İşler Daire başkanlarından teşekkül eder.</a:t>
            </a:r>
          </a:p>
          <a:p>
            <a:pPr algn="just"/>
            <a:r>
              <a:rPr lang="tr-TR" dirty="0">
                <a:latin typeface="Aptos Light" panose="020B0004020202020204" pitchFamily="34" charset="0"/>
              </a:rPr>
              <a:t>Üniversitelerarası Kurul personeli için disiplin kurulu, Genel Sekreterin başkanlığında Genel Sekreter Yardımcısı ve Hukuk Müşavirinden teşekkül eder.</a:t>
            </a:r>
          </a:p>
          <a:p>
            <a:pPr algn="just"/>
            <a:r>
              <a:rPr lang="tr-TR" dirty="0">
                <a:latin typeface="Aptos Light" panose="020B0004020202020204" pitchFamily="34" charset="0"/>
              </a:rPr>
              <a:t>Yüksek Disiplin Kurulu hariç, </a:t>
            </a:r>
            <a:r>
              <a:rPr lang="tr-TR" u="sng" dirty="0">
                <a:latin typeface="Aptos Light" panose="020B0004020202020204" pitchFamily="34" charset="0"/>
              </a:rPr>
              <a:t>disiplin kurullarında profesörlerle ilgili hususların görüşülmesinde doçent ve doktor öğretim üyeleri, doçentlerle ilgili hususların görüşülmesinde doktor öğretim üyeleri ve kendileri ile ilgili hususların görüşülmesinde ilgili üyeler görüşmelere katılamazlar</a:t>
            </a:r>
            <a:r>
              <a:rPr lang="tr-TR" dirty="0">
                <a:latin typeface="Aptos Light" panose="020B0004020202020204" pitchFamily="34" charset="0"/>
              </a:rPr>
              <a:t>.</a:t>
            </a:r>
          </a:p>
          <a:p>
            <a:pPr algn="just"/>
            <a:r>
              <a:rPr lang="tr-TR" sz="1700" dirty="0">
                <a:solidFill>
                  <a:schemeClr val="accent6">
                    <a:lumMod val="50000"/>
                  </a:schemeClr>
                </a:solidFill>
                <a:latin typeface="Aptos Light" panose="020B0004020202020204" pitchFamily="34" charset="0"/>
              </a:rPr>
              <a:t>*2547 sayılı Kanun’un 61.maddesinde “</a:t>
            </a:r>
            <a:r>
              <a:rPr lang="tr-TR" sz="1700" i="1" dirty="0">
                <a:solidFill>
                  <a:schemeClr val="accent6">
                    <a:lumMod val="50000"/>
                  </a:schemeClr>
                </a:solidFill>
                <a:latin typeface="Aptos Light" panose="020B0004020202020204" pitchFamily="34" charset="0"/>
              </a:rPr>
              <a:t>Yükseköğretim Kurulu dışında yer alan kurulların </a:t>
            </a:r>
            <a:r>
              <a:rPr lang="tr-TR" sz="1700" i="1" u="sng" dirty="0">
                <a:solidFill>
                  <a:schemeClr val="accent6">
                    <a:lumMod val="50000"/>
                  </a:schemeClr>
                </a:solidFill>
                <a:latin typeface="Aptos Light" panose="020B0004020202020204" pitchFamily="34" charset="0"/>
              </a:rPr>
              <a:t>toplantı nisabı kurul üye tamsayısının yarıdan fazlasıdır</a:t>
            </a:r>
            <a:r>
              <a:rPr lang="tr-TR" sz="1700" i="1" dirty="0">
                <a:solidFill>
                  <a:schemeClr val="accent6">
                    <a:lumMod val="50000"/>
                  </a:schemeClr>
                </a:solidFill>
                <a:latin typeface="Aptos Light" panose="020B0004020202020204" pitchFamily="34" charset="0"/>
              </a:rPr>
              <a:t>. Bütün kurullarda kararlar toplantıya katılanların salt çoğunluğu ile alınır.</a:t>
            </a:r>
            <a:r>
              <a:rPr lang="tr-TR" sz="1700" dirty="0">
                <a:solidFill>
                  <a:schemeClr val="accent6">
                    <a:lumMod val="50000"/>
                  </a:schemeClr>
                </a:solidFill>
                <a:latin typeface="Aptos Light" panose="020B0004020202020204" pitchFamily="34" charset="0"/>
              </a:rPr>
              <a:t>” hükmü ile 53/E maddesinde ‘</a:t>
            </a:r>
            <a:r>
              <a:rPr lang="tr-TR" sz="1700" i="1" dirty="0">
                <a:solidFill>
                  <a:schemeClr val="accent6">
                    <a:lumMod val="50000"/>
                  </a:schemeClr>
                </a:solidFill>
                <a:latin typeface="Aptos Light" panose="020B0004020202020204" pitchFamily="34" charset="0"/>
              </a:rPr>
              <a:t>’</a:t>
            </a:r>
            <a:r>
              <a:rPr lang="tr-TR" sz="1700" i="1" u="sng" dirty="0">
                <a:solidFill>
                  <a:schemeClr val="accent6">
                    <a:lumMod val="50000"/>
                  </a:schemeClr>
                </a:solidFill>
                <a:latin typeface="Aptos Light" panose="020B0004020202020204" pitchFamily="34" charset="0"/>
              </a:rPr>
              <a:t>disiplin kurullarının teşekkül edememesi halinde eksik üyelikler eşdeğer unvana sahip öğretim üyeleri arasından senato tarafından belirlenen üyelerce tamamlanır.</a:t>
            </a:r>
            <a:r>
              <a:rPr lang="tr-TR" sz="1700" i="1" dirty="0">
                <a:solidFill>
                  <a:schemeClr val="accent6">
                    <a:lumMod val="50000"/>
                  </a:schemeClr>
                </a:solidFill>
                <a:latin typeface="Aptos Light" panose="020B0004020202020204" pitchFamily="34" charset="0"/>
              </a:rPr>
              <a:t>’’ hükmü </a:t>
            </a:r>
            <a:r>
              <a:rPr lang="tr-TR" sz="1700" dirty="0">
                <a:solidFill>
                  <a:schemeClr val="accent6">
                    <a:lumMod val="50000"/>
                  </a:schemeClr>
                </a:solidFill>
                <a:latin typeface="Aptos Light" panose="020B0004020202020204" pitchFamily="34" charset="0"/>
              </a:rPr>
              <a:t>yer almaktadır.  Mevzuatta yer alan kurallar gereği disiplin kurulu toplantı nisabının sağlanamaması durumunda senato tarafından görevlendirme için Rektörlüğe başvurulmalıdır.</a:t>
            </a:r>
          </a:p>
          <a:p>
            <a:pPr algn="just"/>
            <a:endParaRPr lang="tr-TR" u="sng" dirty="0">
              <a:latin typeface="Aptos Light" panose="020B0004020202020204" pitchFamily="34" charset="0"/>
            </a:endParaRPr>
          </a:p>
        </p:txBody>
      </p:sp>
    </p:spTree>
    <p:extLst>
      <p:ext uri="{BB962C8B-B14F-4D97-AF65-F5344CB8AC3E}">
        <p14:creationId xmlns:p14="http://schemas.microsoft.com/office/powerpoint/2010/main" val="2688839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BA4E0-EFB1-294F-E706-6C7B3EAFC519}"/>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6966E095-FB63-2F11-F092-DBFBBB7FCBB3}"/>
              </a:ext>
            </a:extLst>
          </p:cNvPr>
          <p:cNvSpPr>
            <a:spLocks noGrp="1"/>
          </p:cNvSpPr>
          <p:nvPr>
            <p:ph type="subTitle" idx="1"/>
          </p:nvPr>
        </p:nvSpPr>
        <p:spPr>
          <a:xfrm>
            <a:off x="2095500" y="1024261"/>
            <a:ext cx="8001000" cy="5115281"/>
          </a:xfrm>
        </p:spPr>
        <p:txBody>
          <a:bodyPr>
            <a:normAutofit/>
          </a:bodyPr>
          <a:lstStyle/>
          <a:p>
            <a:pPr algn="just"/>
            <a:r>
              <a:rPr lang="tr-TR" u="sng" dirty="0">
                <a:latin typeface="Aptos Light" panose="020B0004020202020204" pitchFamily="34" charset="0"/>
              </a:rPr>
              <a:t>Soruşturmada görev alanlar (soruşturmacılar) disiplin kurullarındaki oylamalara, disiplin kurulunda görev alanlar ile disiplin cezası verenler bu cezalara itirazların görüşüldüğü kurullardaki oylamalara katılamazlar.</a:t>
            </a:r>
          </a:p>
          <a:p>
            <a:pPr algn="just"/>
            <a:r>
              <a:rPr lang="tr-TR" dirty="0">
                <a:latin typeface="Aptos Light" panose="020B0004020202020204" pitchFamily="34" charset="0"/>
              </a:rPr>
              <a:t>Herhangi bir sebeple disiplin kurullarının teşekkül edememesi halinde eksik üyelikler eşdeğer unvana sahip öğretim üyeleri arasından senato tarafından belirlenen üyelerce tamamlanır.</a:t>
            </a:r>
          </a:p>
          <a:p>
            <a:pPr algn="just"/>
            <a:r>
              <a:rPr lang="tr-TR" sz="1700" dirty="0">
                <a:solidFill>
                  <a:schemeClr val="accent6">
                    <a:lumMod val="50000"/>
                  </a:schemeClr>
                </a:solidFill>
                <a:latin typeface="Aptos Light" panose="020B0004020202020204" pitchFamily="34" charset="0"/>
              </a:rPr>
              <a:t>*</a:t>
            </a:r>
            <a:r>
              <a:rPr lang="tr-TR" dirty="0"/>
              <a:t> </a:t>
            </a:r>
            <a:r>
              <a:rPr lang="tr-TR" sz="1700" dirty="0">
                <a:solidFill>
                  <a:schemeClr val="accent6">
                    <a:lumMod val="50000"/>
                  </a:schemeClr>
                </a:solidFill>
                <a:latin typeface="Aptos Light" panose="020B0004020202020204" pitchFamily="34" charset="0"/>
              </a:rPr>
              <a:t>Soruşturmacı tarafından hazırlanan soruşturma raporunda Disiplin Kurulunun yetkisine giren ceza teklif edilmişse(</a:t>
            </a:r>
            <a:r>
              <a:rPr lang="tr-TR" sz="1700" i="1" dirty="0">
                <a:solidFill>
                  <a:schemeClr val="accent6">
                    <a:lumMod val="50000"/>
                  </a:schemeClr>
                </a:solidFill>
                <a:latin typeface="Aptos Light" panose="020B0004020202020204" pitchFamily="34" charset="0"/>
              </a:rPr>
              <a:t>öğretim elemanları açısından aylıktan kesme ve kademe ilerlemesinin durdurulması/ idari personel açısından kademe ilerlemesinin durdurulması</a:t>
            </a:r>
            <a:r>
              <a:rPr lang="tr-TR" sz="1700" dirty="0">
                <a:solidFill>
                  <a:schemeClr val="accent6">
                    <a:lumMod val="50000"/>
                  </a:schemeClr>
                </a:solidFill>
                <a:latin typeface="Aptos Light" panose="020B0004020202020204" pitchFamily="34" charset="0"/>
              </a:rPr>
              <a:t>) 27.08.2025 tarih ve 32999 sayılı Resmi Gazetede yayımlanan ve 31.12.2027 tarihine kadar olan dönemi kapsayan Kamu Görevlileri Hakem Kurulu Kararının 18.maddesi gereğince </a:t>
            </a:r>
            <a:r>
              <a:rPr lang="tr-TR" sz="1700" u="sng" dirty="0">
                <a:solidFill>
                  <a:schemeClr val="accent6">
                    <a:lumMod val="50000"/>
                  </a:schemeClr>
                </a:solidFill>
                <a:latin typeface="Aptos Light" panose="020B0004020202020204" pitchFamily="34" charset="0"/>
              </a:rPr>
              <a:t>soruşturulanın sendika üyesi olması durumunda Fakülte/Yüksekokul Disiplin Kuruluna sendika temsilcisi de katılmalıdır.</a:t>
            </a:r>
            <a:r>
              <a:rPr lang="tr-TR" sz="1700" dirty="0">
                <a:solidFill>
                  <a:schemeClr val="accent6">
                    <a:lumMod val="50000"/>
                  </a:schemeClr>
                </a:solidFill>
                <a:latin typeface="Aptos Light" panose="020B0004020202020204" pitchFamily="34" charset="0"/>
              </a:rPr>
              <a:t> </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499883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FF6-6468-41F7-CA06-8FE6BE0D637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9C79D26-A8A3-F02B-B80A-FF35544DB8FF}"/>
              </a:ext>
            </a:extLst>
          </p:cNvPr>
          <p:cNvSpPr>
            <a:spLocks noGrp="1"/>
          </p:cNvSpPr>
          <p:nvPr>
            <p:ph type="ctrTitle"/>
          </p:nvPr>
        </p:nvSpPr>
        <p:spPr>
          <a:xfrm>
            <a:off x="2095500" y="540657"/>
            <a:ext cx="8001000" cy="1244600"/>
          </a:xfrm>
        </p:spPr>
        <p:txBody>
          <a:bodyPr>
            <a:normAutofit/>
          </a:bodyPr>
          <a:lstStyle/>
          <a:p>
            <a:r>
              <a:rPr lang="sv-SE" sz="2800" dirty="0">
                <a:solidFill>
                  <a:schemeClr val="bg1"/>
                </a:solidFill>
              </a:rPr>
              <a:t>İtiraz:</a:t>
            </a:r>
            <a:br>
              <a:rPr lang="sv-SE" sz="2800" dirty="0">
                <a:solidFill>
                  <a:schemeClr val="bg1"/>
                </a:solidFill>
              </a:rPr>
            </a:br>
            <a:r>
              <a:rPr lang="sv-SE" sz="2800" dirty="0">
                <a:solidFill>
                  <a:schemeClr val="bg1"/>
                </a:solidFill>
              </a:rPr>
              <a:t>Madde</a:t>
            </a:r>
            <a:r>
              <a:rPr lang="tr-TR" sz="2800" dirty="0">
                <a:solidFill>
                  <a:schemeClr val="bg1"/>
                </a:solidFill>
              </a:rPr>
              <a:t> </a:t>
            </a:r>
            <a:r>
              <a:rPr lang="sv-SE" sz="2800" dirty="0">
                <a:solidFill>
                  <a:schemeClr val="bg1"/>
                </a:solidFill>
              </a:rPr>
              <a:t>53/F</a:t>
            </a:r>
            <a:endParaRPr lang="tr-TR" sz="2800" dirty="0">
              <a:solidFill>
                <a:schemeClr val="bg1"/>
              </a:solidFill>
            </a:endParaRPr>
          </a:p>
        </p:txBody>
      </p:sp>
      <p:sp>
        <p:nvSpPr>
          <p:cNvPr id="3" name="Alt Başlık 2">
            <a:extLst>
              <a:ext uri="{FF2B5EF4-FFF2-40B4-BE49-F238E27FC236}">
                <a16:creationId xmlns:a16="http://schemas.microsoft.com/office/drawing/2014/main" id="{94A88A76-BF5B-A1AB-5744-3721F5F90A5F}"/>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Disiplin cezalarına itiraz edilebilecek amir ve kurullar şunlardır:</a:t>
            </a:r>
          </a:p>
          <a:p>
            <a:pPr algn="just"/>
            <a:r>
              <a:rPr lang="tr-TR" dirty="0">
                <a:latin typeface="Aptos Light" panose="020B0004020202020204" pitchFamily="34" charset="0"/>
              </a:rPr>
              <a:t>a) </a:t>
            </a:r>
            <a:r>
              <a:rPr lang="tr-TR" u="sng" dirty="0">
                <a:latin typeface="Aptos Light" panose="020B0004020202020204" pitchFamily="34" charset="0"/>
              </a:rPr>
              <a:t>Uyarma ve kınama cezalarına karşı itiraz, ilgilinin görevli olduğu birimin disiplin kuruluna, rektör tarafından verilen uyarma ve kınama cezalarına karşı üniversite disiplin kuruluna yapılabilir</a:t>
            </a:r>
            <a:r>
              <a:rPr lang="tr-TR" dirty="0">
                <a:latin typeface="Aptos Light" panose="020B0004020202020204" pitchFamily="34" charset="0"/>
              </a:rPr>
              <a:t>. </a:t>
            </a:r>
            <a:r>
              <a:rPr lang="tr-TR" b="1" u="sng" dirty="0">
                <a:latin typeface="Aptos Light" panose="020B0004020202020204" pitchFamily="34" charset="0"/>
              </a:rPr>
              <a:t>Cezayı veren disiplin amiri disiplin kurullarına katılamaz</a:t>
            </a:r>
            <a:r>
              <a:rPr lang="tr-TR" dirty="0">
                <a:latin typeface="Aptos Light" panose="020B0004020202020204" pitchFamily="34" charset="0"/>
              </a:rPr>
              <a:t>. </a:t>
            </a:r>
            <a:r>
              <a:rPr lang="tr-TR" u="sng" dirty="0">
                <a:latin typeface="Aptos Light" panose="020B0004020202020204" pitchFamily="34" charset="0"/>
              </a:rPr>
              <a:t>Bu halde ilgili disiplin kuruluna, üyelerden en yüksek unvanlı öğretim üyesi, en yüksek unvanlı öğretim üyesinin birden fazla olması halinde en kıdemli üye  başkanlık eder.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958965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25A44-D033-BEA4-3757-3488EC5D0D46}"/>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874DE7D0-342C-A029-550D-B20E0C042815}"/>
              </a:ext>
            </a:extLst>
          </p:cNvPr>
          <p:cNvSpPr>
            <a:spLocks noGrp="1"/>
          </p:cNvSpPr>
          <p:nvPr>
            <p:ph type="subTitle" idx="1"/>
          </p:nvPr>
        </p:nvSpPr>
        <p:spPr>
          <a:xfrm>
            <a:off x="2095500" y="1169405"/>
            <a:ext cx="8001000" cy="5060852"/>
          </a:xfrm>
        </p:spPr>
        <p:txBody>
          <a:bodyPr/>
          <a:lstStyle/>
          <a:p>
            <a:pPr algn="just"/>
            <a:r>
              <a:rPr lang="tr-TR" dirty="0">
                <a:latin typeface="Aptos Light" panose="020B0004020202020204" pitchFamily="34" charset="0"/>
              </a:rPr>
              <a:t>5- Soruşturmacı, öncelikle şikâyetçi var ise onun ifadesini almalı, daha sonra tanık dinleyecek ise tanık ifadelerini almalı, başka deliller var ise onları topladıktan sonra soruşturulanın savunmasını almalıdır. </a:t>
            </a:r>
            <a:r>
              <a:rPr lang="tr-TR" i="1" u="sng" dirty="0">
                <a:latin typeface="Aptos Light" panose="020B0004020202020204" pitchFamily="34" charset="0"/>
              </a:rPr>
              <a:t>Soruşturmanın başlangıcında, ilk iş olarak soruşturulan savunması alınmamalıdır.</a:t>
            </a:r>
            <a:r>
              <a:rPr lang="tr-TR" i="1" dirty="0">
                <a:latin typeface="Aptos Light" panose="020B0004020202020204" pitchFamily="34" charset="0"/>
              </a:rPr>
              <a:t> </a:t>
            </a:r>
            <a:r>
              <a:rPr lang="tr-TR" dirty="0">
                <a:latin typeface="Aptos Light" panose="020B0004020202020204" pitchFamily="34" charset="0"/>
              </a:rPr>
              <a:t>Şikâyetçi ve tanık ifadeleri alınıp diğer deliller toplandıktan sonra bu işlem yapılmalıdır. </a:t>
            </a:r>
            <a:endParaRPr lang="tr-TR" sz="600" dirty="0">
              <a:latin typeface="Aptos Light" panose="020B0004020202020204" pitchFamily="34" charset="0"/>
            </a:endParaRPr>
          </a:p>
          <a:p>
            <a:pPr algn="just"/>
            <a:r>
              <a:rPr lang="tr-TR" dirty="0">
                <a:latin typeface="Aptos Light" panose="020B0004020202020204" pitchFamily="34" charset="0"/>
              </a:rPr>
              <a:t>6- Soruşturmacı, soruşturma sonunda soruşturma raporu hazırlamalıdır. Soruşturma raporunda, bulunması gerekenler Müşavirliğimizin sitesinde mevcuttur. Hazırlanan soruşturma raporunda, gerekçeleriyle birlikte ceza teklif edilir  veya ceza verilmemesi yönünde kanaat belirtilir. </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4213819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19D43-DE7C-8DCA-0EEE-2FB8EB6C9BAA}"/>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762CE709-C38E-9D80-DC81-CE360DBB4FC4}"/>
              </a:ext>
            </a:extLst>
          </p:cNvPr>
          <p:cNvSpPr>
            <a:spLocks noGrp="1"/>
          </p:cNvSpPr>
          <p:nvPr>
            <p:ph type="subTitle" idx="1"/>
          </p:nvPr>
        </p:nvSpPr>
        <p:spPr>
          <a:xfrm>
            <a:off x="2095500" y="1024261"/>
            <a:ext cx="8001000" cy="5115281"/>
          </a:xfrm>
        </p:spPr>
        <p:txBody>
          <a:bodyPr>
            <a:normAutofit/>
          </a:bodyPr>
          <a:lstStyle/>
          <a:p>
            <a:pPr algn="just"/>
            <a:r>
              <a:rPr lang="tr-TR" dirty="0">
                <a:latin typeface="Aptos Light" panose="020B0004020202020204" pitchFamily="34" charset="0"/>
              </a:rPr>
              <a:t>b) </a:t>
            </a:r>
            <a:r>
              <a:rPr lang="tr-TR" u="sng" dirty="0">
                <a:latin typeface="Aptos Light" panose="020B0004020202020204" pitchFamily="34" charset="0"/>
              </a:rPr>
              <a:t>Aylıktan kesme ve kademe ilerlemesinin durdurulması cezasına karşı itiraz ilgilinin görevli olduğu üniversite disiplin kuruluna</a:t>
            </a:r>
            <a:r>
              <a:rPr lang="tr-TR" dirty="0">
                <a:latin typeface="Aptos Light" panose="020B0004020202020204" pitchFamily="34" charset="0"/>
              </a:rPr>
              <a:t> </a:t>
            </a:r>
            <a:r>
              <a:rPr lang="tr-TR" u="sng" dirty="0">
                <a:latin typeface="Aptos Light" panose="020B0004020202020204" pitchFamily="34" charset="0"/>
              </a:rPr>
              <a:t>yapılabilir.</a:t>
            </a:r>
          </a:p>
          <a:p>
            <a:pPr algn="just"/>
            <a:r>
              <a:rPr lang="tr-TR" b="1" dirty="0">
                <a:latin typeface="Aptos Light" panose="020B0004020202020204" pitchFamily="34" charset="0"/>
              </a:rPr>
              <a:t>İtiraz süresi, cezanın tebliğ tarihinden itibaren yedi gündür.</a:t>
            </a:r>
          </a:p>
          <a:p>
            <a:pPr algn="just"/>
            <a:r>
              <a:rPr lang="tr-TR" b="1" dirty="0">
                <a:latin typeface="Aptos Light" panose="020B0004020202020204" pitchFamily="34" charset="0"/>
              </a:rPr>
              <a:t>İtiraz mercileri, itiraz tarihinden itibaren altmış gün içinde karar verir.</a:t>
            </a:r>
          </a:p>
          <a:p>
            <a:pPr algn="just"/>
            <a:r>
              <a:rPr lang="tr-TR" dirty="0">
                <a:latin typeface="Aptos Light" panose="020B0004020202020204" pitchFamily="34" charset="0"/>
              </a:rPr>
              <a:t>İtiraz mercileri itirazı kabul ya da reddedebilir. İtirazın kabul edilmesi halinde ceza tüm sonuçlarıyla ortadan kalkar, ancak ilgili disiplin amiri veya disiplin kurulu tarafından kabul gerekçesine uygun olarak en geç üç ay içerisinde yeni bir işlem tesis edilebilir.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420832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07FF0-A31C-1BF4-F33C-338E45EE7260}"/>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6" name="Rectangle 15">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a:extLst>
              <a:ext uri="{FF2B5EF4-FFF2-40B4-BE49-F238E27FC236}">
                <a16:creationId xmlns:a16="http://schemas.microsoft.com/office/drawing/2014/main" id="{2AE44D1F-4010-41B2-DCBF-11C8847AA165}"/>
              </a:ext>
            </a:extLst>
          </p:cNvPr>
          <p:cNvPicPr>
            <a:picLocks noChangeAspect="1"/>
          </p:cNvPicPr>
          <p:nvPr/>
        </p:nvPicPr>
        <p:blipFill>
          <a:blip r:embed="rId2"/>
          <a:stretch>
            <a:fillRect/>
          </a:stretch>
        </p:blipFill>
        <p:spPr>
          <a:xfrm>
            <a:off x="2726524" y="786117"/>
            <a:ext cx="6738951"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8395238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455FE-83C3-ACEA-DEC1-A9779C2D4B7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1603025-D995-E93C-8EE8-8E8A7E1C8724}"/>
              </a:ext>
            </a:extLst>
          </p:cNvPr>
          <p:cNvSpPr>
            <a:spLocks noGrp="1"/>
          </p:cNvSpPr>
          <p:nvPr>
            <p:ph type="ctrTitle"/>
          </p:nvPr>
        </p:nvSpPr>
        <p:spPr>
          <a:xfrm>
            <a:off x="2095500" y="540657"/>
            <a:ext cx="8001000" cy="1244600"/>
          </a:xfrm>
        </p:spPr>
        <p:txBody>
          <a:bodyPr>
            <a:normAutofit/>
          </a:bodyPr>
          <a:lstStyle/>
          <a:p>
            <a:r>
              <a:rPr lang="sv-SE" sz="2800" dirty="0">
                <a:solidFill>
                  <a:schemeClr val="bg1"/>
                </a:solidFill>
              </a:rPr>
              <a:t>Özlük dosyasında saklama:</a:t>
            </a:r>
            <a:br>
              <a:rPr lang="sv-SE" sz="2800" dirty="0">
                <a:solidFill>
                  <a:schemeClr val="bg1"/>
                </a:solidFill>
              </a:rPr>
            </a:br>
            <a:r>
              <a:rPr lang="sv-SE" sz="2800" dirty="0">
                <a:solidFill>
                  <a:schemeClr val="bg1"/>
                </a:solidFill>
              </a:rPr>
              <a:t>Madde</a:t>
            </a:r>
            <a:r>
              <a:rPr lang="tr-TR" sz="2800" dirty="0">
                <a:solidFill>
                  <a:schemeClr val="bg1"/>
                </a:solidFill>
              </a:rPr>
              <a:t> </a:t>
            </a:r>
            <a:r>
              <a:rPr lang="sv-SE" sz="2800" dirty="0">
                <a:solidFill>
                  <a:schemeClr val="bg1"/>
                </a:solidFill>
              </a:rPr>
              <a:t>53/G</a:t>
            </a:r>
            <a:endParaRPr lang="tr-TR" sz="2800" dirty="0">
              <a:solidFill>
                <a:schemeClr val="bg1"/>
              </a:solidFill>
            </a:endParaRPr>
          </a:p>
        </p:txBody>
      </p:sp>
      <p:sp>
        <p:nvSpPr>
          <p:cNvPr id="3" name="Alt Başlık 2">
            <a:extLst>
              <a:ext uri="{FF2B5EF4-FFF2-40B4-BE49-F238E27FC236}">
                <a16:creationId xmlns:a16="http://schemas.microsoft.com/office/drawing/2014/main" id="{0967B3FD-0715-0F9F-3962-F941CF821AF5}"/>
              </a:ext>
            </a:extLst>
          </p:cNvPr>
          <p:cNvSpPr>
            <a:spLocks noGrp="1"/>
          </p:cNvSpPr>
          <p:nvPr>
            <p:ph type="subTitle" idx="1"/>
          </p:nvPr>
        </p:nvSpPr>
        <p:spPr>
          <a:xfrm>
            <a:off x="2095500" y="1901817"/>
            <a:ext cx="8001000" cy="4415526"/>
          </a:xfrm>
        </p:spPr>
        <p:txBody>
          <a:bodyPr>
            <a:normAutofit/>
          </a:bodyPr>
          <a:lstStyle/>
          <a:p>
            <a:pPr algn="just"/>
            <a:r>
              <a:rPr lang="tr-TR" dirty="0">
                <a:latin typeface="Aptos Light" panose="020B0004020202020204" pitchFamily="34" charset="0"/>
              </a:rPr>
              <a:t>Disiplin cezaları ilgililerin özlük dosyalarında saklanır.</a:t>
            </a:r>
          </a:p>
          <a:p>
            <a:pPr algn="just"/>
            <a:r>
              <a:rPr lang="tr-TR" dirty="0">
                <a:latin typeface="Aptos Light" panose="020B0004020202020204" pitchFamily="34" charset="0"/>
              </a:rPr>
              <a:t>Uyarma ve kınama cezalarının uygulanmasından itibaren </a:t>
            </a:r>
            <a:r>
              <a:rPr lang="tr-TR" u="sng" dirty="0">
                <a:latin typeface="Aptos Light" panose="020B0004020202020204" pitchFamily="34" charset="0"/>
              </a:rPr>
              <a:t>beş yıl</a:t>
            </a:r>
            <a:r>
              <a:rPr lang="tr-TR" dirty="0">
                <a:latin typeface="Aptos Light" panose="020B0004020202020204" pitchFamily="34" charset="0"/>
              </a:rPr>
              <a:t>, aylıktan kesme ve kademe ilerlemesinin durdurulması cezalarının uygulanmasından itibaren </a:t>
            </a:r>
            <a:r>
              <a:rPr lang="tr-TR" u="sng" dirty="0">
                <a:latin typeface="Aptos Light" panose="020B0004020202020204" pitchFamily="34" charset="0"/>
              </a:rPr>
              <a:t>on yıl</a:t>
            </a:r>
            <a:r>
              <a:rPr lang="tr-TR" dirty="0">
                <a:latin typeface="Aptos Light" panose="020B0004020202020204" pitchFamily="34" charset="0"/>
              </a:rPr>
              <a:t> sonra </a:t>
            </a:r>
            <a:r>
              <a:rPr lang="tr-TR" b="1" dirty="0">
                <a:latin typeface="Aptos Light" panose="020B0004020202020204" pitchFamily="34" charset="0"/>
              </a:rPr>
              <a:t>atamaya yetkili amire başvurularak verilmiş olan cezaların özlük dosyasından silinmesi talep edilebilir</a:t>
            </a:r>
            <a:r>
              <a:rPr lang="tr-TR" dirty="0">
                <a:latin typeface="Aptos Light" panose="020B0004020202020204" pitchFamily="34" charset="0"/>
              </a:rPr>
              <a:t>. İlgilinin, bu süreler içerisindeki davranışları, isteğini haklı kılacak nitelikte görülürse, talep yerine getirilir.</a:t>
            </a:r>
          </a:p>
          <a:p>
            <a:pPr algn="just"/>
            <a:endParaRPr lang="tr-TR" dirty="0">
              <a:latin typeface="Aptos Light" panose="020B0004020202020204" pitchFamily="34" charset="0"/>
            </a:endParaRP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24476242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57C99-8133-6E75-2767-36133F4999E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8E54BCE-20C6-5EF2-123E-619211088701}"/>
              </a:ext>
            </a:extLst>
          </p:cNvPr>
          <p:cNvSpPr>
            <a:spLocks noGrp="1"/>
          </p:cNvSpPr>
          <p:nvPr>
            <p:ph type="ctrTitle"/>
          </p:nvPr>
        </p:nvSpPr>
        <p:spPr>
          <a:xfrm>
            <a:off x="2095500" y="627742"/>
            <a:ext cx="8001000" cy="2331357"/>
          </a:xfrm>
        </p:spPr>
        <p:txBody>
          <a:bodyPr/>
          <a:lstStyle/>
          <a:p>
            <a:pPr algn="ctr"/>
            <a:r>
              <a:rPr lang="tr-TR" dirty="0">
                <a:solidFill>
                  <a:schemeClr val="bg1"/>
                </a:solidFill>
              </a:rPr>
              <a:t>657 SAYILI DEVLET MEMURLARI KANUNU</a:t>
            </a:r>
          </a:p>
        </p:txBody>
      </p:sp>
      <p:sp>
        <p:nvSpPr>
          <p:cNvPr id="3" name="Alt Başlık 4">
            <a:extLst>
              <a:ext uri="{FF2B5EF4-FFF2-40B4-BE49-F238E27FC236}">
                <a16:creationId xmlns:a16="http://schemas.microsoft.com/office/drawing/2014/main" id="{E2D303A0-D20C-76A4-50FE-7F46AFE7D1D4}"/>
              </a:ext>
            </a:extLst>
          </p:cNvPr>
          <p:cNvSpPr>
            <a:spLocks noGrp="1"/>
          </p:cNvSpPr>
          <p:nvPr>
            <p:ph type="subTitle" idx="1"/>
          </p:nvPr>
        </p:nvSpPr>
        <p:spPr>
          <a:xfrm>
            <a:off x="2895600" y="3297767"/>
            <a:ext cx="6400800" cy="2429933"/>
          </a:xfrm>
        </p:spPr>
        <p:txBody>
          <a:bodyPr>
            <a:normAutofit/>
          </a:bodyPr>
          <a:lstStyle/>
          <a:p>
            <a:pPr algn="ctr"/>
            <a:r>
              <a:rPr lang="tr-TR" sz="3600" dirty="0">
                <a:solidFill>
                  <a:schemeClr val="bg1"/>
                </a:solidFill>
              </a:rPr>
              <a:t>BÖLÜM 7</a:t>
            </a:r>
          </a:p>
          <a:p>
            <a:pPr algn="ctr"/>
            <a:r>
              <a:rPr lang="tr-TR" sz="3600" dirty="0">
                <a:solidFill>
                  <a:schemeClr val="bg1"/>
                </a:solidFill>
              </a:rPr>
              <a:t>DİSİPLİN</a:t>
            </a:r>
          </a:p>
        </p:txBody>
      </p:sp>
    </p:spTree>
    <p:extLst>
      <p:ext uri="{BB962C8B-B14F-4D97-AF65-F5344CB8AC3E}">
        <p14:creationId xmlns:p14="http://schemas.microsoft.com/office/powerpoint/2010/main" val="1249860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00E5C-97FF-8A8D-2EBA-CC29E4E964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C7C0077-B2B5-BD11-0157-322A3FBEC97E}"/>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Disiplin amiri ve disiplin cezaları:</a:t>
            </a:r>
            <a:br>
              <a:rPr lang="tr-TR" sz="2800" dirty="0">
                <a:solidFill>
                  <a:schemeClr val="bg1"/>
                </a:solidFill>
              </a:rPr>
            </a:br>
            <a:r>
              <a:rPr lang="tr-TR" sz="2800" dirty="0">
                <a:solidFill>
                  <a:schemeClr val="bg1"/>
                </a:solidFill>
              </a:rPr>
              <a:t>Madde 124</a:t>
            </a:r>
          </a:p>
        </p:txBody>
      </p:sp>
      <p:sp>
        <p:nvSpPr>
          <p:cNvPr id="3" name="Alt Başlık 2">
            <a:extLst>
              <a:ext uri="{FF2B5EF4-FFF2-40B4-BE49-F238E27FC236}">
                <a16:creationId xmlns:a16="http://schemas.microsoft.com/office/drawing/2014/main" id="{A1C183C1-289A-CF34-DEC8-E10B1C1C12DA}"/>
              </a:ext>
            </a:extLst>
          </p:cNvPr>
          <p:cNvSpPr>
            <a:spLocks noGrp="1"/>
          </p:cNvSpPr>
          <p:nvPr>
            <p:ph type="subTitle" idx="1"/>
          </p:nvPr>
        </p:nvSpPr>
        <p:spPr>
          <a:xfrm>
            <a:off x="2095500" y="2368551"/>
            <a:ext cx="8001000" cy="3613149"/>
          </a:xfrm>
        </p:spPr>
        <p:txBody>
          <a:bodyPr/>
          <a:lstStyle/>
          <a:p>
            <a:pPr algn="just"/>
            <a:r>
              <a:rPr lang="tr-TR" dirty="0">
                <a:solidFill>
                  <a:schemeClr val="bg2">
                    <a:lumMod val="50000"/>
                  </a:schemeClr>
                </a:solidFill>
                <a:latin typeface="Aptos Light" panose="020B0004020202020204" pitchFamily="34" charset="0"/>
              </a:rPr>
              <a:t>Kamu hizmetlerinin gereği gibi yürütülmesini sağlamak amacı ile kanunların, Cumhurbaşkanlığı kararnamelerinin ve yönetmeliklerin Devlet memuru olarak emrettiği ödevleri yurt içinde veya dışında yerine getirmeyenlere, uyulmasını zorunlu kıldığı hususları yapmayanlara, yasakladığı işleri yapanlara </a:t>
            </a:r>
            <a:r>
              <a:rPr lang="tr-TR" u="sng" dirty="0">
                <a:solidFill>
                  <a:schemeClr val="bg2">
                    <a:lumMod val="50000"/>
                  </a:schemeClr>
                </a:solidFill>
                <a:latin typeface="Aptos Light" panose="020B0004020202020204" pitchFamily="34" charset="0"/>
              </a:rPr>
              <a:t>durumun niteliğine ve ağırlık derecesine göre 125’inci maddede sıralanan disiplin cezalarından birisi verilir.</a:t>
            </a:r>
          </a:p>
        </p:txBody>
      </p:sp>
    </p:spTree>
    <p:extLst>
      <p:ext uri="{BB962C8B-B14F-4D97-AF65-F5344CB8AC3E}">
        <p14:creationId xmlns:p14="http://schemas.microsoft.com/office/powerpoint/2010/main" val="37117925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A02C-D3F2-1675-CE38-7708AC1A2A7F}"/>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4F6CA9D2-4E3D-54A5-1D34-CA5E8C014377}"/>
              </a:ext>
            </a:extLst>
          </p:cNvPr>
          <p:cNvPicPr>
            <a:picLocks noChangeAspect="1"/>
          </p:cNvPicPr>
          <p:nvPr/>
        </p:nvPicPr>
        <p:blipFill>
          <a:blip r:embed="rId2"/>
          <a:stretch>
            <a:fillRect/>
          </a:stretch>
        </p:blipFill>
        <p:spPr>
          <a:xfrm>
            <a:off x="3095304" y="786117"/>
            <a:ext cx="6001391"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26275367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AF0FD-4030-6CC8-B572-E5B0C90115F6}"/>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0090AE40-EB4E-C658-1D76-3D213449F5DE}"/>
              </a:ext>
            </a:extLst>
          </p:cNvPr>
          <p:cNvSpPr>
            <a:spLocks noGrp="1"/>
          </p:cNvSpPr>
          <p:nvPr>
            <p:ph type="subTitle" idx="1"/>
          </p:nvPr>
        </p:nvSpPr>
        <p:spPr>
          <a:xfrm>
            <a:off x="2095500" y="1163320"/>
            <a:ext cx="8001000" cy="4737608"/>
          </a:xfrm>
        </p:spPr>
        <p:txBody>
          <a:bodyPr/>
          <a:lstStyle/>
          <a:p>
            <a:pPr algn="just"/>
            <a:r>
              <a:rPr lang="tr-TR" dirty="0">
                <a:solidFill>
                  <a:schemeClr val="bg2">
                    <a:lumMod val="50000"/>
                  </a:schemeClr>
                </a:solidFill>
                <a:latin typeface="Aptos Light" panose="020B0004020202020204" pitchFamily="34" charset="0"/>
              </a:rPr>
              <a:t>Disiplin cezası verilmesine sebep olmuş bir fiil veya halin cezaların özlük dosyasından silinmesine ilişkin süre içinde tekerrüründe bir derece ağır ceza uygulanır. Aynı derecede cezayı gerektiren fakat ayrı fiil veya haller nedeniyle verilen disiplin cezalarının üçüncü uygulamasında bir derece ağır ceza verilir. </a:t>
            </a:r>
          </a:p>
          <a:p>
            <a:pPr algn="just"/>
            <a:r>
              <a:rPr lang="tr-TR" sz="1700" dirty="0">
                <a:solidFill>
                  <a:schemeClr val="accent6">
                    <a:lumMod val="75000"/>
                  </a:schemeClr>
                </a:solidFill>
                <a:latin typeface="Aptos Light" panose="020B0004020202020204" pitchFamily="34" charset="0"/>
              </a:rPr>
              <a:t>*Tekerrür hükümlerinin uygulanıp uygulanamayacağına yönelik; soruşturmacı tarafından, soruşturulan kişinin sicilinde daha önce disiplin cezası işlemi bulunup bulunmadığına dair Personel Daire Başkanlığından yazılı bilgi talep edilmeli ve soruşturma dosyasına eklenmelidir</a:t>
            </a:r>
            <a:r>
              <a:rPr lang="tr-TR" sz="1700" dirty="0">
                <a:solidFill>
                  <a:schemeClr val="bg2">
                    <a:lumMod val="50000"/>
                  </a:schemeClr>
                </a:solidFill>
                <a:latin typeface="Aptos Light" panose="020B0004020202020204" pitchFamily="34" charset="0"/>
              </a:rPr>
              <a:t>.	</a:t>
            </a:r>
          </a:p>
          <a:p>
            <a:pPr algn="just"/>
            <a:endParaRPr lang="tr-TR"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10266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5547C-08BB-077B-0D1A-82B04424A076}"/>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descr="metin, ekran görüntüsü, yazı tipi, doküman, belge içeren bir resim&#10;&#10;Yapay zeka tarafından oluşturulmuş içerik yanlış olabilir.">
            <a:extLst>
              <a:ext uri="{FF2B5EF4-FFF2-40B4-BE49-F238E27FC236}">
                <a16:creationId xmlns:a16="http://schemas.microsoft.com/office/drawing/2014/main" id="{CE08981D-90D2-1402-3B87-249FCDF41719}"/>
              </a:ext>
            </a:extLst>
          </p:cNvPr>
          <p:cNvPicPr>
            <a:picLocks noChangeAspect="1"/>
          </p:cNvPicPr>
          <p:nvPr/>
        </p:nvPicPr>
        <p:blipFill>
          <a:blip r:embed="rId2"/>
          <a:stretch>
            <a:fillRect/>
          </a:stretch>
        </p:blipFill>
        <p:spPr>
          <a:xfrm>
            <a:off x="2724539" y="786117"/>
            <a:ext cx="6742922"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263061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B7D95-6197-3C1F-697B-FF07C2490D81}"/>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6EF3E475-7649-81A8-8175-E111EC7CC1C0}"/>
              </a:ext>
            </a:extLst>
          </p:cNvPr>
          <p:cNvSpPr>
            <a:spLocks noGrp="1"/>
          </p:cNvSpPr>
          <p:nvPr>
            <p:ph type="subTitle" idx="1"/>
          </p:nvPr>
        </p:nvSpPr>
        <p:spPr>
          <a:xfrm>
            <a:off x="2095500" y="1163320"/>
            <a:ext cx="8001000" cy="5237480"/>
          </a:xfrm>
        </p:spPr>
        <p:txBody>
          <a:bodyPr>
            <a:normAutofit lnSpcReduction="10000"/>
          </a:bodyPr>
          <a:lstStyle/>
          <a:p>
            <a:pPr algn="just"/>
            <a:r>
              <a:rPr lang="tr-TR" dirty="0">
                <a:solidFill>
                  <a:schemeClr val="bg2">
                    <a:lumMod val="50000"/>
                  </a:schemeClr>
                </a:solidFill>
                <a:latin typeface="Aptos Light" panose="020B0004020202020204" pitchFamily="34" charset="0"/>
              </a:rPr>
              <a:t>Geçmiş hizmetleri sırasındaki çalışmaları olumlu olan ve ödül veya başarı belgesi alan memurlar için verilecek cezalarda bir derece hafif olanı uygulanabilir. </a:t>
            </a:r>
          </a:p>
          <a:p>
            <a:pPr algn="just"/>
            <a:r>
              <a:rPr lang="tr-TR" sz="1700" dirty="0">
                <a:solidFill>
                  <a:schemeClr val="accent6">
                    <a:lumMod val="75000"/>
                  </a:schemeClr>
                </a:solidFill>
                <a:latin typeface="Aptos Light" panose="020B0004020202020204" pitchFamily="34" charset="0"/>
              </a:rPr>
              <a:t>*Alt cezayı da asıl cezayı vermeye yetkili makam verir. Örneğin; kademe ilerlemesinin durdurulması cezasını gerektiren bir fiili işleyen memurun daha önce herhangi bir disiplin cezası almaması ve geçmiş hizmetlerinin iyi olması sebebiyle alt ceza hükmü uygulanarak kademe ilerlemesinin durdurulması cezasının aylıktan kesme cezası şeklinde uygulanması durumunda, asıl ceza kademe ilerlemesinin durdurulması cezası disiplin kurulunun yetkisine girdiği için alt ceza olan aylıktan kesme cezası normalde disiplin amiri tarafından tesis edilen bir ceza iken alt ceza uygulaması sebebiyle disiplin kurulu tarafından verilmesi gerekmektedir.</a:t>
            </a:r>
          </a:p>
          <a:p>
            <a:pPr algn="just"/>
            <a:r>
              <a:rPr lang="tr-TR" sz="1700" dirty="0">
                <a:solidFill>
                  <a:schemeClr val="accent6">
                    <a:lumMod val="75000"/>
                  </a:schemeClr>
                </a:solidFill>
                <a:latin typeface="Aptos Light" panose="020B0004020202020204" pitchFamily="34" charset="0"/>
              </a:rPr>
              <a:t>*</a:t>
            </a:r>
            <a:r>
              <a:rPr lang="tr-TR" sz="1700" u="sng" dirty="0">
                <a:solidFill>
                  <a:schemeClr val="accent6">
                    <a:lumMod val="75000"/>
                  </a:schemeClr>
                </a:solidFill>
                <a:latin typeface="Aptos Light" panose="020B0004020202020204" pitchFamily="34" charset="0"/>
              </a:rPr>
              <a:t>Kurumumuzda 657 sayılı Kanuna tabi çalışan memurların disiplin kurulu Genel Sekreterin başkanlığında Hukuk Müşaviri ve Personel Daire Başkanından oluşmakta olup, akademik birimler tarafından idari personeller hakkında başlatılan disiplin soruşturma süreci sonunda soruşturmacı tarafından kademe ilerlemesinin durdurulması cezası teklif edilmişse veya akademik birim disiplin amiri (Dekan/Yüksekokul Müdürü) tarafından tesis edilen uyarma, kınama ve aylıktan kesme cezasına soruşturulan tarafından itiraz edilmişse soruşturma dosyası karar vermek üzere Rektörlüğe gönderilmelidir</a:t>
            </a:r>
            <a:r>
              <a:rPr lang="tr-TR" sz="1700" dirty="0">
                <a:solidFill>
                  <a:schemeClr val="accent6">
                    <a:lumMod val="75000"/>
                  </a:schemeClr>
                </a:solidFill>
                <a:latin typeface="Aptos Light" panose="020B0004020202020204" pitchFamily="34" charset="0"/>
              </a:rPr>
              <a:t>.  </a:t>
            </a:r>
          </a:p>
        </p:txBody>
      </p:sp>
    </p:spTree>
    <p:extLst>
      <p:ext uri="{BB962C8B-B14F-4D97-AF65-F5344CB8AC3E}">
        <p14:creationId xmlns:p14="http://schemas.microsoft.com/office/powerpoint/2010/main" val="39350991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B3671-B880-6972-9636-58F2A263245D}"/>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545FED60-DD8A-E0D3-CB92-FFCE047E6984}"/>
              </a:ext>
            </a:extLst>
          </p:cNvPr>
          <p:cNvSpPr>
            <a:spLocks noGrp="1"/>
          </p:cNvSpPr>
          <p:nvPr>
            <p:ph type="subTitle" idx="1"/>
          </p:nvPr>
        </p:nvSpPr>
        <p:spPr>
          <a:xfrm>
            <a:off x="2095500" y="1163320"/>
            <a:ext cx="8001000" cy="4737608"/>
          </a:xfrm>
        </p:spPr>
        <p:txBody>
          <a:bodyPr/>
          <a:lstStyle/>
          <a:p>
            <a:pPr algn="just"/>
            <a:r>
              <a:rPr lang="tr-TR" dirty="0">
                <a:solidFill>
                  <a:schemeClr val="bg2">
                    <a:lumMod val="50000"/>
                  </a:schemeClr>
                </a:solidFill>
                <a:latin typeface="Aptos Light" panose="020B0004020202020204" pitchFamily="34" charset="0"/>
              </a:rPr>
              <a:t>Yukarıda sayılan ve disiplin cezası verilmesini gerektiren fiil ve hallere nitelik ve ağırlıkları itibariyle benzer eylemlerde bulunanlara da aynı neviden disiplin cezaları verilir.</a:t>
            </a:r>
          </a:p>
          <a:p>
            <a:pPr algn="just"/>
            <a:r>
              <a:rPr lang="tr-TR" sz="1700" dirty="0">
                <a:solidFill>
                  <a:schemeClr val="accent6">
                    <a:lumMod val="75000"/>
                  </a:schemeClr>
                </a:solidFill>
                <a:latin typeface="Aptos Light" panose="020B0004020202020204" pitchFamily="34" charset="0"/>
              </a:rPr>
              <a:t>*Disiplin suçu sayılacak davranışlar 657 sayılı Kanunda tek tek sayılmakla birlikte bazen kamu hizmetini aksatan, disiplini bozan ve kamu göreviyle bağdaşmayan ve suç sayılacak bir davranışın tam olarak karşılandığı bir tarif kanunda bulunmayabilir. Böyle bir durumda soruşturma yapılırken, gerçekleştirilen eyleme benzer bir tarifin 657 sayılı Kanunda olup olmadığına bakılarak, varsa işlenen fiile benzeyen bir suç ve karşılığı ceza soruşturulan hakkında uygulanacaktır. </a:t>
            </a:r>
            <a:r>
              <a:rPr lang="tr-TR" sz="1700" u="sng" dirty="0">
                <a:solidFill>
                  <a:schemeClr val="accent6">
                    <a:lumMod val="75000"/>
                  </a:schemeClr>
                </a:solidFill>
                <a:latin typeface="Aptos Light" panose="020B0004020202020204" pitchFamily="34" charset="0"/>
              </a:rPr>
              <a:t>Ancak burada önemli olan husus, 657 sayılı Kanunda en azından benzeri bulunmayan bir davranış için ne olursa olsun zorlama yoluyla bir madde uygulanarak ceza verilemeyeceğidir</a:t>
            </a:r>
            <a:r>
              <a:rPr lang="tr-TR" sz="1700" dirty="0">
                <a:solidFill>
                  <a:schemeClr val="accent6">
                    <a:lumMod val="75000"/>
                  </a:schemeClr>
                </a:solidFill>
                <a:latin typeface="Aptos Light" panose="020B0004020202020204" pitchFamily="34" charset="0"/>
              </a:rPr>
              <a:t>.</a:t>
            </a:r>
          </a:p>
          <a:p>
            <a:pPr algn="just"/>
            <a:endParaRPr lang="tr-TR"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33128365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CF2F2-8E1C-D2E7-BC3F-83A8580FB1D9}"/>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425333FE-AAE3-047E-FBEE-87DFC4AB5E9E}"/>
              </a:ext>
            </a:extLst>
          </p:cNvPr>
          <p:cNvSpPr>
            <a:spLocks noGrp="1"/>
          </p:cNvSpPr>
          <p:nvPr>
            <p:ph type="subTitle" idx="1"/>
          </p:nvPr>
        </p:nvSpPr>
        <p:spPr>
          <a:xfrm>
            <a:off x="2095500" y="1169405"/>
            <a:ext cx="8001000" cy="5060852"/>
          </a:xfrm>
        </p:spPr>
        <p:txBody>
          <a:bodyPr/>
          <a:lstStyle/>
          <a:p>
            <a:pPr algn="just"/>
            <a:r>
              <a:rPr lang="tr-TR" dirty="0">
                <a:latin typeface="Aptos Light" panose="020B0004020202020204" pitchFamily="34" charset="0"/>
              </a:rPr>
              <a:t>7- Soruşturmacı, soruşturma raporunu ve ekleriyle birlikte soruşturma dosyasını, dizi pusulası düzenleyip teslim dilekçesiyle soruşturma açan birime teslim etmelidir.</a:t>
            </a:r>
          </a:p>
          <a:p>
            <a:pPr algn="just"/>
            <a:endParaRPr lang="tr-TR" sz="900" dirty="0">
              <a:latin typeface="Aptos Light" panose="020B0004020202020204" pitchFamily="34" charset="0"/>
            </a:endParaRPr>
          </a:p>
          <a:p>
            <a:pPr algn="just"/>
            <a:r>
              <a:rPr lang="tr-TR" dirty="0">
                <a:latin typeface="Aptos Light" panose="020B0004020202020204" pitchFamily="34" charset="0"/>
              </a:rPr>
              <a:t>8- Disiplin cezası vermeye yetkili makamlar, soruşturmada eksiklik olduğunun tespiti halinde eksikliklerin giderilmesi amacıyla dosyayı iade edebilir. Dosyada şekli anlamda eksiklik bulunmuyor ise soruşturmayı açan disiplin amirince soruşturulandan son savunma alınmalıdır. Son savunmanın alınması sonrası soruşturma dosyası raporda teklif edilen cezaya göre yetkili merci tarafından incelenir. Yetkili makam, soruşturmacı tarafından önerilen disiplin cezasını aynen verebilir, hafifletebilir veya reddedebilir. </a:t>
            </a:r>
          </a:p>
        </p:txBody>
      </p:sp>
    </p:spTree>
    <p:extLst>
      <p:ext uri="{BB962C8B-B14F-4D97-AF65-F5344CB8AC3E}">
        <p14:creationId xmlns:p14="http://schemas.microsoft.com/office/powerpoint/2010/main" val="4209007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0E44F-EB0F-0479-803D-3E5317DAF32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98CE23F-1D41-7CBE-843E-7F905B6BEBE7}"/>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Disiplin cezası vermeye yetkili amir ve kurullar:</a:t>
            </a:r>
            <a:br>
              <a:rPr lang="tr-TR" sz="2800" dirty="0">
                <a:solidFill>
                  <a:schemeClr val="bg1"/>
                </a:solidFill>
              </a:rPr>
            </a:br>
            <a:r>
              <a:rPr lang="tr-TR" sz="2800" dirty="0">
                <a:solidFill>
                  <a:schemeClr val="bg1"/>
                </a:solidFill>
              </a:rPr>
              <a:t>Madde 126</a:t>
            </a:r>
          </a:p>
        </p:txBody>
      </p:sp>
      <p:sp>
        <p:nvSpPr>
          <p:cNvPr id="3" name="Alt Başlık 2">
            <a:extLst>
              <a:ext uri="{FF2B5EF4-FFF2-40B4-BE49-F238E27FC236}">
                <a16:creationId xmlns:a16="http://schemas.microsoft.com/office/drawing/2014/main" id="{EEA1DD5B-6C54-2186-931A-1428AF888A79}"/>
              </a:ext>
            </a:extLst>
          </p:cNvPr>
          <p:cNvSpPr>
            <a:spLocks noGrp="1"/>
          </p:cNvSpPr>
          <p:nvPr>
            <p:ph type="subTitle" idx="1"/>
          </p:nvPr>
        </p:nvSpPr>
        <p:spPr>
          <a:xfrm>
            <a:off x="2095500" y="2368551"/>
            <a:ext cx="8001000" cy="3613149"/>
          </a:xfrm>
        </p:spPr>
        <p:txBody>
          <a:bodyPr>
            <a:normAutofit lnSpcReduction="10000"/>
          </a:bodyPr>
          <a:lstStyle/>
          <a:p>
            <a:pPr algn="just"/>
            <a:r>
              <a:rPr lang="tr-TR" u="sng" dirty="0">
                <a:solidFill>
                  <a:schemeClr val="bg2">
                    <a:lumMod val="50000"/>
                  </a:schemeClr>
                </a:solidFill>
                <a:latin typeface="Aptos Light" panose="020B0004020202020204" pitchFamily="34" charset="0"/>
              </a:rPr>
              <a:t>Uyarma</a:t>
            </a:r>
            <a:r>
              <a:rPr lang="tr-TR" dirty="0">
                <a:solidFill>
                  <a:schemeClr val="bg2">
                    <a:lumMod val="50000"/>
                  </a:schemeClr>
                </a:solidFill>
                <a:latin typeface="Aptos Light" panose="020B0004020202020204" pitchFamily="34" charset="0"/>
              </a:rPr>
              <a:t>, </a:t>
            </a:r>
            <a:r>
              <a:rPr lang="tr-TR" u="sng" dirty="0">
                <a:solidFill>
                  <a:schemeClr val="bg2">
                    <a:lumMod val="50000"/>
                  </a:schemeClr>
                </a:solidFill>
                <a:latin typeface="Aptos Light" panose="020B0004020202020204" pitchFamily="34" charset="0"/>
              </a:rPr>
              <a:t>kınama</a:t>
            </a:r>
            <a:r>
              <a:rPr lang="tr-TR" dirty="0">
                <a:solidFill>
                  <a:schemeClr val="bg2">
                    <a:lumMod val="50000"/>
                  </a:schemeClr>
                </a:solidFill>
                <a:latin typeface="Aptos Light" panose="020B0004020202020204" pitchFamily="34" charset="0"/>
              </a:rPr>
              <a:t> ve </a:t>
            </a:r>
            <a:r>
              <a:rPr lang="tr-TR" u="sng" dirty="0">
                <a:solidFill>
                  <a:schemeClr val="bg2">
                    <a:lumMod val="50000"/>
                  </a:schemeClr>
                </a:solidFill>
                <a:latin typeface="Aptos Light" panose="020B0004020202020204" pitchFamily="34" charset="0"/>
              </a:rPr>
              <a:t>aylıktan kesme cezaları </a:t>
            </a:r>
            <a:r>
              <a:rPr lang="tr-TR" b="1" dirty="0">
                <a:solidFill>
                  <a:schemeClr val="bg2">
                    <a:lumMod val="50000"/>
                  </a:schemeClr>
                </a:solidFill>
                <a:latin typeface="Aptos Light" panose="020B0004020202020204" pitchFamily="34" charset="0"/>
              </a:rPr>
              <a:t>disiplin amirleri tarafından</a:t>
            </a:r>
            <a:r>
              <a:rPr lang="tr-TR" dirty="0">
                <a:solidFill>
                  <a:schemeClr val="bg2">
                    <a:lumMod val="50000"/>
                  </a:schemeClr>
                </a:solidFill>
                <a:latin typeface="Aptos Light" panose="020B0004020202020204" pitchFamily="34" charset="0"/>
              </a:rPr>
              <a:t>; </a:t>
            </a:r>
            <a:r>
              <a:rPr lang="tr-TR" u="sng" dirty="0">
                <a:solidFill>
                  <a:schemeClr val="bg2">
                    <a:lumMod val="50000"/>
                  </a:schemeClr>
                </a:solidFill>
                <a:latin typeface="Aptos Light" panose="020B0004020202020204" pitchFamily="34" charset="0"/>
              </a:rPr>
              <a:t>kademe ilerlemesinin durdurulması cezası</a:t>
            </a:r>
            <a:r>
              <a:rPr lang="tr-TR" dirty="0">
                <a:solidFill>
                  <a:schemeClr val="bg2">
                    <a:lumMod val="50000"/>
                  </a:schemeClr>
                </a:solidFill>
                <a:latin typeface="Aptos Light" panose="020B0004020202020204" pitchFamily="34" charset="0"/>
              </a:rPr>
              <a:t>, </a:t>
            </a:r>
            <a:r>
              <a:rPr lang="tr-TR" b="1" dirty="0">
                <a:solidFill>
                  <a:schemeClr val="bg2">
                    <a:lumMod val="50000"/>
                  </a:schemeClr>
                </a:solidFill>
                <a:latin typeface="Aptos Light" panose="020B0004020202020204" pitchFamily="34" charset="0"/>
              </a:rPr>
              <a:t>memurun bağlı olduğu kurumdaki disiplin kurulunun kararı alındıktan sonra,  atamaya yetkili amirler</a:t>
            </a:r>
            <a:r>
              <a:rPr lang="tr-TR" dirty="0">
                <a:solidFill>
                  <a:schemeClr val="bg2">
                    <a:lumMod val="50000"/>
                  </a:schemeClr>
                </a:solidFill>
                <a:latin typeface="Aptos Light" panose="020B0004020202020204" pitchFamily="34" charset="0"/>
              </a:rPr>
              <a:t>, il disiplin kurullarının kararlarına dayanan hallerde Valiler tarafından verilir.</a:t>
            </a:r>
          </a:p>
          <a:p>
            <a:pPr algn="just"/>
            <a:r>
              <a:rPr lang="tr-TR" u="sng" dirty="0">
                <a:solidFill>
                  <a:schemeClr val="bg2">
                    <a:lumMod val="50000"/>
                  </a:schemeClr>
                </a:solidFill>
                <a:latin typeface="Aptos Light" panose="020B0004020202020204" pitchFamily="34" charset="0"/>
              </a:rPr>
              <a:t>Devlet memurluğundan çıkarma cezası amirlerin bu yoldaki isteği üzerine, memurun bağlı bulunduğu kurumun yüksek disiplin kurulu kararı ile verilir.</a:t>
            </a:r>
          </a:p>
          <a:p>
            <a:pPr algn="just"/>
            <a:r>
              <a:rPr lang="tr-TR" dirty="0">
                <a:solidFill>
                  <a:schemeClr val="bg2">
                    <a:lumMod val="50000"/>
                  </a:schemeClr>
                </a:solidFill>
                <a:latin typeface="Aptos Light" panose="020B0004020202020204" pitchFamily="34" charset="0"/>
              </a:rPr>
              <a:t>Disiplin kurulu ve yüksek disiplin kurulunun ayrı bir ceza tayinine yetkisi yoktur, cezayı kabul veya reddeder. Ret halinde atamaya yetkili amirler 15 gün içinde başka bir disiplin cezası vermekte serbesttirler.</a:t>
            </a:r>
          </a:p>
        </p:txBody>
      </p:sp>
    </p:spTree>
    <p:extLst>
      <p:ext uri="{BB962C8B-B14F-4D97-AF65-F5344CB8AC3E}">
        <p14:creationId xmlns:p14="http://schemas.microsoft.com/office/powerpoint/2010/main" val="9018768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C9A2D-DB2A-AD70-FD78-1C85FA23F7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293C3FA-B9C0-B05E-D1B3-61DEFE8D4932}"/>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Zamanaşımı:</a:t>
            </a:r>
            <a:br>
              <a:rPr lang="tr-TR" sz="2800" dirty="0">
                <a:solidFill>
                  <a:schemeClr val="bg1"/>
                </a:solidFill>
              </a:rPr>
            </a:br>
            <a:r>
              <a:rPr lang="tr-TR" sz="2800" dirty="0">
                <a:solidFill>
                  <a:schemeClr val="bg1"/>
                </a:solidFill>
              </a:rPr>
              <a:t>Madde 127 </a:t>
            </a:r>
          </a:p>
        </p:txBody>
      </p:sp>
      <p:sp>
        <p:nvSpPr>
          <p:cNvPr id="3" name="Alt Başlık 2">
            <a:extLst>
              <a:ext uri="{FF2B5EF4-FFF2-40B4-BE49-F238E27FC236}">
                <a16:creationId xmlns:a16="http://schemas.microsoft.com/office/drawing/2014/main" id="{57E4A2FF-7761-324B-BBE5-8DC5335BEE94}"/>
              </a:ext>
            </a:extLst>
          </p:cNvPr>
          <p:cNvSpPr>
            <a:spLocks noGrp="1"/>
          </p:cNvSpPr>
          <p:nvPr>
            <p:ph type="subTitle" idx="1"/>
          </p:nvPr>
        </p:nvSpPr>
        <p:spPr>
          <a:xfrm>
            <a:off x="2095500" y="2114551"/>
            <a:ext cx="8001000" cy="4235449"/>
          </a:xfrm>
        </p:spPr>
        <p:txBody>
          <a:bodyPr>
            <a:noAutofit/>
          </a:bodyPr>
          <a:lstStyle/>
          <a:p>
            <a:pPr algn="just"/>
            <a:r>
              <a:rPr lang="tr-TR" dirty="0">
                <a:solidFill>
                  <a:schemeClr val="bg2">
                    <a:lumMod val="50000"/>
                  </a:schemeClr>
                </a:solidFill>
                <a:latin typeface="Aptos Light" panose="020B0004020202020204" pitchFamily="34" charset="0"/>
              </a:rPr>
              <a:t>Bu Kanunun 125 inci maddesinde sayılan fiil ve halleri işleyenler hakkında, bu fiil ve hallerin işlendiğinin </a:t>
            </a:r>
            <a:r>
              <a:rPr lang="tr-TR" b="1" u="sng" dirty="0">
                <a:solidFill>
                  <a:schemeClr val="bg2">
                    <a:lumMod val="50000"/>
                  </a:schemeClr>
                </a:solidFill>
                <a:latin typeface="Aptos Light" panose="020B0004020202020204" pitchFamily="34" charset="0"/>
              </a:rPr>
              <a:t>öğrenildiği</a:t>
            </a:r>
            <a:r>
              <a:rPr lang="tr-TR" dirty="0">
                <a:solidFill>
                  <a:schemeClr val="bg2">
                    <a:lumMod val="50000"/>
                  </a:schemeClr>
                </a:solidFill>
                <a:latin typeface="Aptos Light" panose="020B0004020202020204" pitchFamily="34" charset="0"/>
              </a:rPr>
              <a:t> tarihten itibaren;</a:t>
            </a:r>
          </a:p>
          <a:p>
            <a:pPr algn="just"/>
            <a:r>
              <a:rPr lang="tr-TR" dirty="0">
                <a:solidFill>
                  <a:schemeClr val="bg2">
                    <a:lumMod val="50000"/>
                  </a:schemeClr>
                </a:solidFill>
                <a:latin typeface="Aptos Light" panose="020B0004020202020204" pitchFamily="34" charset="0"/>
              </a:rPr>
              <a:t>a) </a:t>
            </a:r>
            <a:r>
              <a:rPr lang="tr-TR" u="sng" dirty="0">
                <a:solidFill>
                  <a:schemeClr val="bg2">
                    <a:lumMod val="50000"/>
                  </a:schemeClr>
                </a:solidFill>
                <a:latin typeface="Aptos Light" panose="020B0004020202020204" pitchFamily="34" charset="0"/>
              </a:rPr>
              <a:t>Uyarma</a:t>
            </a:r>
            <a:r>
              <a:rPr lang="tr-TR" dirty="0">
                <a:solidFill>
                  <a:schemeClr val="bg2">
                    <a:lumMod val="50000"/>
                  </a:schemeClr>
                </a:solidFill>
                <a:latin typeface="Aptos Light" panose="020B0004020202020204" pitchFamily="34" charset="0"/>
              </a:rPr>
              <a:t>, </a:t>
            </a:r>
            <a:r>
              <a:rPr lang="tr-TR" u="sng" dirty="0">
                <a:solidFill>
                  <a:schemeClr val="bg2">
                    <a:lumMod val="50000"/>
                  </a:schemeClr>
                </a:solidFill>
                <a:latin typeface="Aptos Light" panose="020B0004020202020204" pitchFamily="34" charset="0"/>
              </a:rPr>
              <a:t>kınama</a:t>
            </a:r>
            <a:r>
              <a:rPr lang="tr-TR" dirty="0">
                <a:solidFill>
                  <a:schemeClr val="bg2">
                    <a:lumMod val="50000"/>
                  </a:schemeClr>
                </a:solidFill>
                <a:latin typeface="Aptos Light" panose="020B0004020202020204" pitchFamily="34" charset="0"/>
              </a:rPr>
              <a:t>, </a:t>
            </a:r>
            <a:r>
              <a:rPr lang="tr-TR" u="sng" dirty="0">
                <a:solidFill>
                  <a:schemeClr val="bg2">
                    <a:lumMod val="50000"/>
                  </a:schemeClr>
                </a:solidFill>
                <a:latin typeface="Aptos Light" panose="020B0004020202020204" pitchFamily="34" charset="0"/>
              </a:rPr>
              <a:t>aylıktan kesme</a:t>
            </a:r>
            <a:r>
              <a:rPr lang="tr-TR" dirty="0">
                <a:solidFill>
                  <a:schemeClr val="bg2">
                    <a:lumMod val="50000"/>
                  </a:schemeClr>
                </a:solidFill>
                <a:latin typeface="Aptos Light" panose="020B0004020202020204" pitchFamily="34" charset="0"/>
              </a:rPr>
              <a:t> ve </a:t>
            </a:r>
            <a:r>
              <a:rPr lang="tr-TR" u="sng" dirty="0">
                <a:solidFill>
                  <a:schemeClr val="bg2">
                    <a:lumMod val="50000"/>
                  </a:schemeClr>
                </a:solidFill>
                <a:latin typeface="Aptos Light" panose="020B0004020202020204" pitchFamily="34" charset="0"/>
              </a:rPr>
              <a:t>kademe ilerlemesinin durdurulması </a:t>
            </a:r>
            <a:r>
              <a:rPr lang="tr-TR" dirty="0">
                <a:solidFill>
                  <a:schemeClr val="bg2">
                    <a:lumMod val="50000"/>
                  </a:schemeClr>
                </a:solidFill>
                <a:latin typeface="Aptos Light" panose="020B0004020202020204" pitchFamily="34" charset="0"/>
              </a:rPr>
              <a:t>cezalarında </a:t>
            </a:r>
            <a:r>
              <a:rPr lang="tr-TR" b="1" dirty="0">
                <a:solidFill>
                  <a:schemeClr val="bg2">
                    <a:lumMod val="50000"/>
                  </a:schemeClr>
                </a:solidFill>
                <a:latin typeface="Aptos Light" panose="020B0004020202020204" pitchFamily="34" charset="0"/>
              </a:rPr>
              <a:t>bir ay </a:t>
            </a:r>
            <a:r>
              <a:rPr lang="tr-TR" dirty="0">
                <a:solidFill>
                  <a:schemeClr val="bg2">
                    <a:lumMod val="50000"/>
                  </a:schemeClr>
                </a:solidFill>
                <a:latin typeface="Aptos Light" panose="020B0004020202020204" pitchFamily="34" charset="0"/>
              </a:rPr>
              <a:t>içinde disiplin soruşturmasına,</a:t>
            </a:r>
          </a:p>
          <a:p>
            <a:pPr algn="just"/>
            <a:r>
              <a:rPr lang="tr-TR" dirty="0">
                <a:solidFill>
                  <a:schemeClr val="bg2">
                    <a:lumMod val="50000"/>
                  </a:schemeClr>
                </a:solidFill>
                <a:latin typeface="Aptos Light" panose="020B0004020202020204" pitchFamily="34" charset="0"/>
              </a:rPr>
              <a:t>b) </a:t>
            </a:r>
            <a:r>
              <a:rPr lang="tr-TR" u="sng" dirty="0">
                <a:solidFill>
                  <a:schemeClr val="bg2">
                    <a:lumMod val="50000"/>
                  </a:schemeClr>
                </a:solidFill>
                <a:latin typeface="Aptos Light" panose="020B0004020202020204" pitchFamily="34" charset="0"/>
              </a:rPr>
              <a:t>Memurluktan çıkarma cezasında </a:t>
            </a:r>
            <a:r>
              <a:rPr lang="tr-TR" b="1" dirty="0">
                <a:solidFill>
                  <a:schemeClr val="bg2">
                    <a:lumMod val="50000"/>
                  </a:schemeClr>
                </a:solidFill>
                <a:latin typeface="Aptos Light" panose="020B0004020202020204" pitchFamily="34" charset="0"/>
              </a:rPr>
              <a:t>altı</a:t>
            </a:r>
            <a:r>
              <a:rPr lang="tr-TR" dirty="0">
                <a:solidFill>
                  <a:schemeClr val="bg2">
                    <a:lumMod val="50000"/>
                  </a:schemeClr>
                </a:solidFill>
                <a:latin typeface="Aptos Light" panose="020B0004020202020204" pitchFamily="34" charset="0"/>
              </a:rPr>
              <a:t> </a:t>
            </a:r>
            <a:r>
              <a:rPr lang="tr-TR" b="1" dirty="0">
                <a:solidFill>
                  <a:schemeClr val="bg2">
                    <a:lumMod val="50000"/>
                  </a:schemeClr>
                </a:solidFill>
                <a:latin typeface="Aptos Light" panose="020B0004020202020204" pitchFamily="34" charset="0"/>
              </a:rPr>
              <a:t>ay</a:t>
            </a:r>
            <a:r>
              <a:rPr lang="tr-TR" dirty="0">
                <a:solidFill>
                  <a:schemeClr val="bg2">
                    <a:lumMod val="50000"/>
                  </a:schemeClr>
                </a:solidFill>
                <a:latin typeface="Aptos Light" panose="020B0004020202020204" pitchFamily="34" charset="0"/>
              </a:rPr>
              <a:t> içinde disiplin kovuşturmasına,</a:t>
            </a:r>
          </a:p>
          <a:p>
            <a:pPr algn="just"/>
            <a:r>
              <a:rPr lang="tr-TR" dirty="0">
                <a:solidFill>
                  <a:schemeClr val="bg2">
                    <a:lumMod val="50000"/>
                  </a:schemeClr>
                </a:solidFill>
                <a:latin typeface="Aptos Light" panose="020B0004020202020204" pitchFamily="34" charset="0"/>
              </a:rPr>
              <a:t>başlanmadığı takdirde disiplin cezası verme yetkisi zamanaşımına uğrar.	</a:t>
            </a:r>
          </a:p>
          <a:p>
            <a:pPr algn="just"/>
            <a:r>
              <a:rPr lang="tr-TR" dirty="0">
                <a:solidFill>
                  <a:schemeClr val="bg2">
                    <a:lumMod val="50000"/>
                  </a:schemeClr>
                </a:solidFill>
                <a:latin typeface="Aptos Light" panose="020B0004020202020204" pitchFamily="34" charset="0"/>
              </a:rPr>
              <a:t>Disiplin cezasını gerektiren fiil ve hallerin işlendiği tarihten itibaren nihayet </a:t>
            </a:r>
            <a:r>
              <a:rPr lang="tr-TR" b="1" dirty="0">
                <a:solidFill>
                  <a:schemeClr val="bg2">
                    <a:lumMod val="50000"/>
                  </a:schemeClr>
                </a:solidFill>
                <a:latin typeface="Aptos Light" panose="020B0004020202020204" pitchFamily="34" charset="0"/>
              </a:rPr>
              <a:t>iki yıl </a:t>
            </a:r>
            <a:r>
              <a:rPr lang="tr-TR" dirty="0">
                <a:solidFill>
                  <a:schemeClr val="bg2">
                    <a:lumMod val="50000"/>
                  </a:schemeClr>
                </a:solidFill>
                <a:latin typeface="Aptos Light" panose="020B0004020202020204" pitchFamily="34" charset="0"/>
              </a:rPr>
              <a:t>içinde disiplin cezası verilmediği takdirde ceza verme yetkisi zamanaşımına uğrar.</a:t>
            </a:r>
          </a:p>
        </p:txBody>
      </p:sp>
    </p:spTree>
    <p:extLst>
      <p:ext uri="{BB962C8B-B14F-4D97-AF65-F5344CB8AC3E}">
        <p14:creationId xmlns:p14="http://schemas.microsoft.com/office/powerpoint/2010/main" val="2998408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A7F03-C2C8-48E2-4769-EA97555590B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1D9A83F-C9BA-9110-8053-5871977E392A}"/>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Karar süresi:</a:t>
            </a:r>
            <a:br>
              <a:rPr lang="tr-TR" sz="2800" dirty="0">
                <a:solidFill>
                  <a:schemeClr val="bg1"/>
                </a:solidFill>
              </a:rPr>
            </a:br>
            <a:r>
              <a:rPr lang="tr-TR" sz="2800" dirty="0">
                <a:solidFill>
                  <a:schemeClr val="bg1"/>
                </a:solidFill>
              </a:rPr>
              <a:t>Madde 128 </a:t>
            </a:r>
          </a:p>
        </p:txBody>
      </p:sp>
      <p:sp>
        <p:nvSpPr>
          <p:cNvPr id="3" name="Alt Başlık 2">
            <a:extLst>
              <a:ext uri="{FF2B5EF4-FFF2-40B4-BE49-F238E27FC236}">
                <a16:creationId xmlns:a16="http://schemas.microsoft.com/office/drawing/2014/main" id="{C2EE6EE8-D2E1-D20B-0B78-1E4FFCE27A07}"/>
              </a:ext>
            </a:extLst>
          </p:cNvPr>
          <p:cNvSpPr>
            <a:spLocks noGrp="1"/>
          </p:cNvSpPr>
          <p:nvPr>
            <p:ph type="subTitle" idx="1"/>
          </p:nvPr>
        </p:nvSpPr>
        <p:spPr>
          <a:xfrm>
            <a:off x="2095500" y="2368551"/>
            <a:ext cx="8001000" cy="4249963"/>
          </a:xfrm>
        </p:spPr>
        <p:txBody>
          <a:bodyPr>
            <a:normAutofit/>
          </a:bodyPr>
          <a:lstStyle/>
          <a:p>
            <a:pPr algn="just"/>
            <a:r>
              <a:rPr lang="tr-TR" dirty="0">
                <a:solidFill>
                  <a:schemeClr val="bg2">
                    <a:lumMod val="50000"/>
                  </a:schemeClr>
                </a:solidFill>
                <a:latin typeface="Aptos Light" panose="020B0004020202020204" pitchFamily="34" charset="0"/>
              </a:rPr>
              <a:t>Disiplin amirleri uyarma, kınama ve aylıktan kesme cezalarını soruşturmanın tamamlandığı günden itibaren </a:t>
            </a:r>
            <a:r>
              <a:rPr lang="tr-TR" b="1" dirty="0">
                <a:solidFill>
                  <a:schemeClr val="bg2">
                    <a:lumMod val="50000"/>
                  </a:schemeClr>
                </a:solidFill>
                <a:latin typeface="Aptos Light" panose="020B0004020202020204" pitchFamily="34" charset="0"/>
              </a:rPr>
              <a:t>15 gün içinde </a:t>
            </a:r>
            <a:r>
              <a:rPr lang="tr-TR" dirty="0">
                <a:solidFill>
                  <a:schemeClr val="bg2">
                    <a:lumMod val="50000"/>
                  </a:schemeClr>
                </a:solidFill>
                <a:latin typeface="Aptos Light" panose="020B0004020202020204" pitchFamily="34" charset="0"/>
              </a:rPr>
              <a:t>vermek zorundadırlar.(</a:t>
            </a:r>
            <a:r>
              <a:rPr lang="tr-TR" i="1" dirty="0">
                <a:solidFill>
                  <a:schemeClr val="bg2">
                    <a:lumMod val="50000"/>
                  </a:schemeClr>
                </a:solidFill>
                <a:latin typeface="Aptos Light" panose="020B0004020202020204" pitchFamily="34" charset="0"/>
              </a:rPr>
              <a:t>Soruşturmacı tarafından soruşturma dosyasının soruşturma açan birime teslimi sonrası disiplin amiri tarafından son savunma alınıp yasal sürede karar verilmelidir.</a:t>
            </a:r>
            <a:r>
              <a:rPr lang="tr-TR" dirty="0">
                <a:solidFill>
                  <a:schemeClr val="bg2">
                    <a:lumMod val="50000"/>
                  </a:schemeClr>
                </a:solidFill>
                <a:latin typeface="Aptos Light" panose="020B0004020202020204" pitchFamily="34" charset="0"/>
              </a:rPr>
              <a:t>)</a:t>
            </a:r>
          </a:p>
          <a:p>
            <a:pPr algn="just"/>
            <a:r>
              <a:rPr lang="tr-TR" sz="2400" dirty="0">
                <a:solidFill>
                  <a:schemeClr val="accent6">
                    <a:lumMod val="75000"/>
                  </a:schemeClr>
                </a:solidFill>
                <a:latin typeface="Aptos Light" panose="020B0004020202020204" pitchFamily="34" charset="0"/>
              </a:rPr>
              <a:t>*</a:t>
            </a:r>
            <a:r>
              <a:rPr lang="tr-TR" sz="2000" dirty="0">
                <a:solidFill>
                  <a:schemeClr val="accent6">
                    <a:lumMod val="75000"/>
                  </a:schemeClr>
                </a:solidFill>
                <a:latin typeface="Aptos Light" panose="020B0004020202020204" pitchFamily="34" charset="0"/>
              </a:rPr>
              <a:t>2547 sayılı Kanun’un 53.maddesinden farklı olarak 657 sayılı Kanunda karar verme süresi bulunmaktadır.</a:t>
            </a:r>
            <a:endParaRPr lang="tr-TR" sz="2000"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14640130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5BB94-830D-9D8F-9C05-92FE662DB373}"/>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EE6D7011-0698-C1F0-F2C3-AB4D6F0FD375}"/>
              </a:ext>
            </a:extLst>
          </p:cNvPr>
          <p:cNvSpPr>
            <a:spLocks noGrp="1"/>
          </p:cNvSpPr>
          <p:nvPr>
            <p:ph type="subTitle" idx="1"/>
          </p:nvPr>
        </p:nvSpPr>
        <p:spPr>
          <a:xfrm>
            <a:off x="2095500" y="1163320"/>
            <a:ext cx="8001000" cy="4737608"/>
          </a:xfrm>
        </p:spPr>
        <p:txBody>
          <a:bodyPr/>
          <a:lstStyle/>
          <a:p>
            <a:pPr algn="just"/>
            <a:r>
              <a:rPr lang="tr-TR" dirty="0">
                <a:solidFill>
                  <a:schemeClr val="bg2">
                    <a:lumMod val="50000"/>
                  </a:schemeClr>
                </a:solidFill>
                <a:latin typeface="Aptos Light" panose="020B0004020202020204" pitchFamily="34" charset="0"/>
              </a:rPr>
              <a:t>Kademe ilerlemesinin durdurulması cezasını gerektiren hallerde soruşturma dosyası, kararını bildirmek üzere </a:t>
            </a:r>
            <a:r>
              <a:rPr lang="tr-TR" b="1" dirty="0">
                <a:solidFill>
                  <a:schemeClr val="bg2">
                    <a:lumMod val="50000"/>
                  </a:schemeClr>
                </a:solidFill>
                <a:latin typeface="Aptos Light" panose="020B0004020202020204" pitchFamily="34" charset="0"/>
              </a:rPr>
              <a:t>yetkili disiplin kuruluna 15 gün içinde tevdi edilir. Disiplin kurulu, dosyayı aldığı tarihten itibaren 30 gün içinde soruşturma evrakına göre kararını bildirir. </a:t>
            </a:r>
            <a:r>
              <a:rPr lang="tr-TR" dirty="0">
                <a:solidFill>
                  <a:schemeClr val="bg2">
                    <a:lumMod val="50000"/>
                  </a:schemeClr>
                </a:solidFill>
                <a:latin typeface="Aptos Light" panose="020B0004020202020204" pitchFamily="34" charset="0"/>
              </a:rPr>
              <a:t>(</a:t>
            </a:r>
            <a:r>
              <a:rPr lang="tr-TR" i="1" dirty="0">
                <a:solidFill>
                  <a:schemeClr val="bg2">
                    <a:lumMod val="50000"/>
                  </a:schemeClr>
                </a:solidFill>
                <a:latin typeface="Aptos Light" panose="020B0004020202020204" pitchFamily="34" charset="0"/>
              </a:rPr>
              <a:t>Soruşturmacı tarafından soruşturma dosyasının soruşturma açan birime teslimi sonrası disiplin amiri tarafından son savunma alınıp dosya yasal sürede memur disiplin kuruluna tevdi ettirilmelidir.)</a:t>
            </a:r>
          </a:p>
          <a:p>
            <a:pPr algn="just"/>
            <a:r>
              <a:rPr lang="tr-TR" dirty="0">
                <a:solidFill>
                  <a:schemeClr val="bg2">
                    <a:lumMod val="50000"/>
                  </a:schemeClr>
                </a:solidFill>
                <a:latin typeface="Aptos Light" panose="020B0004020202020204" pitchFamily="34" charset="0"/>
              </a:rPr>
              <a:t>Memurluktan çıkarma cezası için disiplin amirleri tarafından yaptırılan soruşturmaya ait dosya, memurun bağlı bulunduğu kurumun yüksek disiplin kuruluna tevdiinden itibaren </a:t>
            </a:r>
            <a:r>
              <a:rPr lang="tr-TR" b="1" dirty="0">
                <a:solidFill>
                  <a:schemeClr val="bg2">
                    <a:lumMod val="50000"/>
                  </a:schemeClr>
                </a:solidFill>
                <a:latin typeface="Aptos Light" panose="020B0004020202020204" pitchFamily="34" charset="0"/>
              </a:rPr>
              <a:t>azami altı ay içinde</a:t>
            </a:r>
            <a:r>
              <a:rPr lang="tr-TR" dirty="0">
                <a:solidFill>
                  <a:schemeClr val="bg2">
                    <a:lumMod val="50000"/>
                  </a:schemeClr>
                </a:solidFill>
                <a:latin typeface="Aptos Light" panose="020B0004020202020204" pitchFamily="34" charset="0"/>
              </a:rPr>
              <a:t>, bu kurulca karara bağlanır.</a:t>
            </a:r>
          </a:p>
        </p:txBody>
      </p:sp>
    </p:spTree>
    <p:extLst>
      <p:ext uri="{BB962C8B-B14F-4D97-AF65-F5344CB8AC3E}">
        <p14:creationId xmlns:p14="http://schemas.microsoft.com/office/powerpoint/2010/main" val="804975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43B9C-41BD-95C3-4E07-3A2E478BC5A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8D3D03-7314-C9D8-2848-EE0ECA3C2C62}"/>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Savunma hakkı:</a:t>
            </a:r>
            <a:br>
              <a:rPr lang="tr-TR" sz="2800" dirty="0">
                <a:solidFill>
                  <a:schemeClr val="bg1"/>
                </a:solidFill>
              </a:rPr>
            </a:br>
            <a:r>
              <a:rPr lang="tr-TR" sz="2800" dirty="0">
                <a:solidFill>
                  <a:schemeClr val="bg1"/>
                </a:solidFill>
              </a:rPr>
              <a:t>Madde 130 </a:t>
            </a:r>
          </a:p>
        </p:txBody>
      </p:sp>
      <p:sp>
        <p:nvSpPr>
          <p:cNvPr id="3" name="Alt Başlık 2">
            <a:extLst>
              <a:ext uri="{FF2B5EF4-FFF2-40B4-BE49-F238E27FC236}">
                <a16:creationId xmlns:a16="http://schemas.microsoft.com/office/drawing/2014/main" id="{1709A03A-EB56-A84F-148A-1C0D50D60B2B}"/>
              </a:ext>
            </a:extLst>
          </p:cNvPr>
          <p:cNvSpPr>
            <a:spLocks noGrp="1"/>
          </p:cNvSpPr>
          <p:nvPr>
            <p:ph type="subTitle" idx="1"/>
          </p:nvPr>
        </p:nvSpPr>
        <p:spPr>
          <a:xfrm>
            <a:off x="2095500" y="2368551"/>
            <a:ext cx="8001000" cy="3613149"/>
          </a:xfrm>
        </p:spPr>
        <p:txBody>
          <a:bodyPr>
            <a:normAutofit/>
          </a:bodyPr>
          <a:lstStyle/>
          <a:p>
            <a:pPr algn="just"/>
            <a:r>
              <a:rPr lang="tr-TR" dirty="0">
                <a:solidFill>
                  <a:schemeClr val="bg2">
                    <a:lumMod val="50000"/>
                  </a:schemeClr>
                </a:solidFill>
                <a:latin typeface="Aptos Light" panose="020B0004020202020204" pitchFamily="34" charset="0"/>
              </a:rPr>
              <a:t>Devlet memuru hakkında savunması alınmadan disiplin cezası verilemez.</a:t>
            </a:r>
          </a:p>
          <a:p>
            <a:pPr algn="just"/>
            <a:r>
              <a:rPr lang="tr-TR" dirty="0">
                <a:solidFill>
                  <a:schemeClr val="bg2">
                    <a:lumMod val="50000"/>
                  </a:schemeClr>
                </a:solidFill>
                <a:latin typeface="Aptos Light" panose="020B0004020202020204" pitchFamily="34" charset="0"/>
              </a:rPr>
              <a:t>Soruşturmayı yapanın veya yetkili disiplin kurulunun </a:t>
            </a:r>
            <a:r>
              <a:rPr lang="tr-TR" b="1" dirty="0">
                <a:solidFill>
                  <a:schemeClr val="bg2">
                    <a:lumMod val="50000"/>
                  </a:schemeClr>
                </a:solidFill>
                <a:latin typeface="Aptos Light" panose="020B0004020202020204" pitchFamily="34" charset="0"/>
              </a:rPr>
              <a:t>7 günden az olmamak üzere</a:t>
            </a:r>
            <a:r>
              <a:rPr lang="tr-TR" dirty="0">
                <a:solidFill>
                  <a:schemeClr val="bg2">
                    <a:lumMod val="50000"/>
                  </a:schemeClr>
                </a:solidFill>
                <a:latin typeface="Aptos Light" panose="020B0004020202020204" pitchFamily="34" charset="0"/>
              </a:rPr>
              <a:t> verdiği süre içinde veya belirtilen bir tarihte savunmasını yapmayan memur, savunma hakkından vazgeçmiş sayılır. </a:t>
            </a:r>
          </a:p>
        </p:txBody>
      </p:sp>
    </p:spTree>
    <p:extLst>
      <p:ext uri="{BB962C8B-B14F-4D97-AF65-F5344CB8AC3E}">
        <p14:creationId xmlns:p14="http://schemas.microsoft.com/office/powerpoint/2010/main" val="2454113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29DEA-E001-0BA0-BC18-3A17F3B3CFEE}"/>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9E9A8634-24C0-3B22-2E89-8FAFDE42BFE0}"/>
              </a:ext>
            </a:extLst>
          </p:cNvPr>
          <p:cNvPicPr>
            <a:picLocks noChangeAspect="1"/>
          </p:cNvPicPr>
          <p:nvPr/>
        </p:nvPicPr>
        <p:blipFill>
          <a:blip r:embed="rId2"/>
          <a:stretch>
            <a:fillRect/>
          </a:stretch>
        </p:blipFill>
        <p:spPr>
          <a:xfrm>
            <a:off x="2341418" y="786117"/>
            <a:ext cx="7509163"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423818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DA35B-4EC8-E8F1-062C-2F557F4EC1F9}"/>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C1BD5C9E-3BEE-7DBD-A95C-DD0B2E9D0607}"/>
              </a:ext>
            </a:extLst>
          </p:cNvPr>
          <p:cNvPicPr>
            <a:picLocks noChangeAspect="1"/>
          </p:cNvPicPr>
          <p:nvPr/>
        </p:nvPicPr>
        <p:blipFill>
          <a:blip r:embed="rId2"/>
          <a:stretch>
            <a:fillRect/>
          </a:stretch>
        </p:blipFill>
        <p:spPr>
          <a:xfrm>
            <a:off x="2654300" y="786117"/>
            <a:ext cx="6883400"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3224806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E729C-88C1-6391-8BAC-C2F3A2DD8878}"/>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8C5E3F23-3270-869D-77D2-36076DD65EB6}"/>
              </a:ext>
            </a:extLst>
          </p:cNvPr>
          <p:cNvPicPr>
            <a:picLocks noChangeAspect="1"/>
          </p:cNvPicPr>
          <p:nvPr/>
        </p:nvPicPr>
        <p:blipFill>
          <a:blip r:embed="rId2"/>
          <a:stretch>
            <a:fillRect/>
          </a:stretch>
        </p:blipFill>
        <p:spPr>
          <a:xfrm>
            <a:off x="2919046" y="786117"/>
            <a:ext cx="6353907"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30062812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70828-2F73-0B9E-6B82-D34DFA06F84A}"/>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DA6813A5-3780-7E2B-1255-4E03FF847D9E}"/>
              </a:ext>
            </a:extLst>
          </p:cNvPr>
          <p:cNvPicPr>
            <a:picLocks noChangeAspect="1"/>
          </p:cNvPicPr>
          <p:nvPr/>
        </p:nvPicPr>
        <p:blipFill>
          <a:blip r:embed="rId2"/>
          <a:stretch>
            <a:fillRect/>
          </a:stretch>
        </p:blipFill>
        <p:spPr>
          <a:xfrm>
            <a:off x="3506700" y="786117"/>
            <a:ext cx="5178599"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707093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7" name="Rectangle 16">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metin, ekran görüntüsü, yazı tipi, sayı, numara içeren bir resim&#10;&#10;Yapay zeka tarafından oluşturulmuş içerik yanlış olabilir.">
            <a:extLst>
              <a:ext uri="{FF2B5EF4-FFF2-40B4-BE49-F238E27FC236}">
                <a16:creationId xmlns:a16="http://schemas.microsoft.com/office/drawing/2014/main" id="{CC81246E-590A-DE0E-AD24-1726C5975439}"/>
              </a:ext>
            </a:extLst>
          </p:cNvPr>
          <p:cNvPicPr>
            <a:picLocks noChangeAspect="1"/>
          </p:cNvPicPr>
          <p:nvPr/>
        </p:nvPicPr>
        <p:blipFill>
          <a:blip r:embed="rId2"/>
          <a:stretch>
            <a:fillRect/>
          </a:stretch>
        </p:blipFill>
        <p:spPr>
          <a:xfrm>
            <a:off x="2654300" y="786117"/>
            <a:ext cx="6883400"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623446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5E0F3-02CB-5255-8F78-91D3A56E362D}"/>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173ECB05-7DB9-972D-6E06-2B85000A37BB}"/>
              </a:ext>
            </a:extLst>
          </p:cNvPr>
          <p:cNvSpPr>
            <a:spLocks noGrp="1"/>
          </p:cNvSpPr>
          <p:nvPr>
            <p:ph type="subTitle" idx="1"/>
          </p:nvPr>
        </p:nvSpPr>
        <p:spPr>
          <a:xfrm>
            <a:off x="2095500" y="1169405"/>
            <a:ext cx="8001000" cy="5060852"/>
          </a:xfrm>
        </p:spPr>
        <p:txBody>
          <a:bodyPr/>
          <a:lstStyle/>
          <a:p>
            <a:pPr algn="just"/>
            <a:r>
              <a:rPr lang="tr-TR" dirty="0">
                <a:latin typeface="Aptos Light" panose="020B0004020202020204" pitchFamily="34" charset="0"/>
              </a:rPr>
              <a:t>9- Disiplin cezası vermeye yetkili makamlar, verilecek disiplin cezasına göre değişmektedir. Mevzuat kontrol edilerek disiplin cezasının tesisinde yetkili makam tespit edilmelidir. (Disiplin amiri/ disiplin kurulu/ yüksek disiplin kurulu) Yetki, kamu düzenine ilişkin olup yetkisiz bir makam tarafından verilen disiplin cezası, idari yargıda mutlak iptal sebebidir. </a:t>
            </a:r>
          </a:p>
          <a:p>
            <a:pPr algn="just"/>
            <a:endParaRPr lang="tr-TR" sz="900" dirty="0">
              <a:latin typeface="Aptos Light" panose="020B0004020202020204" pitchFamily="34" charset="0"/>
            </a:endParaRPr>
          </a:p>
          <a:p>
            <a:pPr algn="just"/>
            <a:r>
              <a:rPr lang="tr-TR" dirty="0">
                <a:latin typeface="Aptos Light" panose="020B0004020202020204" pitchFamily="34" charset="0"/>
              </a:rPr>
              <a:t>10-Soruşturulan kişiye, savunma hakkının tam olarak sağlanması için; soruşturmacının almış olduğu savunma yanında disiplin soruşturması açan makam tarafından, disiplin cezasına konu fiil ve soruşturma raporunda önerilen ceza teklifi de belirtilerek son savunma adı altında ikinci kez savunma alınmalıdır.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6232387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8EB8B-FA69-13AE-AFB9-7D818121C5F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86C173D-90AD-56D9-D092-8C5E91A3FC25}"/>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Cezai kovuşturma ile disiplin kovuşturmasının bir arada yürütülmesi:</a:t>
            </a:r>
            <a:br>
              <a:rPr lang="tr-TR" sz="2800" dirty="0">
                <a:solidFill>
                  <a:schemeClr val="bg1"/>
                </a:solidFill>
              </a:rPr>
            </a:br>
            <a:r>
              <a:rPr lang="tr-TR" sz="2800" dirty="0">
                <a:solidFill>
                  <a:schemeClr val="bg1"/>
                </a:solidFill>
              </a:rPr>
              <a:t>Madde 131 </a:t>
            </a:r>
          </a:p>
        </p:txBody>
      </p:sp>
      <p:sp>
        <p:nvSpPr>
          <p:cNvPr id="3" name="Alt Başlık 2">
            <a:extLst>
              <a:ext uri="{FF2B5EF4-FFF2-40B4-BE49-F238E27FC236}">
                <a16:creationId xmlns:a16="http://schemas.microsoft.com/office/drawing/2014/main" id="{158FF96C-B759-0103-4A50-DB9E8DF9D958}"/>
              </a:ext>
            </a:extLst>
          </p:cNvPr>
          <p:cNvSpPr>
            <a:spLocks noGrp="1"/>
          </p:cNvSpPr>
          <p:nvPr>
            <p:ph type="subTitle" idx="1"/>
          </p:nvPr>
        </p:nvSpPr>
        <p:spPr>
          <a:xfrm>
            <a:off x="2095500" y="2368551"/>
            <a:ext cx="8001000" cy="3613149"/>
          </a:xfrm>
        </p:spPr>
        <p:txBody>
          <a:bodyPr>
            <a:normAutofit/>
          </a:bodyPr>
          <a:lstStyle/>
          <a:p>
            <a:pPr algn="just"/>
            <a:r>
              <a:rPr lang="tr-TR" dirty="0">
                <a:solidFill>
                  <a:schemeClr val="bg2">
                    <a:lumMod val="50000"/>
                  </a:schemeClr>
                </a:solidFill>
                <a:latin typeface="Aptos Light" panose="020B0004020202020204" pitchFamily="34" charset="0"/>
              </a:rPr>
              <a:t>Aynı olaydan dolayı memur hakkında ceza mahkemesinde kovuşturmaya başlanmış olması, disiplin kovuşturmasını geciktiremez.</a:t>
            </a:r>
          </a:p>
          <a:p>
            <a:pPr algn="just"/>
            <a:r>
              <a:rPr lang="tr-TR" dirty="0">
                <a:solidFill>
                  <a:schemeClr val="bg2">
                    <a:lumMod val="50000"/>
                  </a:schemeClr>
                </a:solidFill>
                <a:latin typeface="Aptos Light" panose="020B0004020202020204" pitchFamily="34" charset="0"/>
              </a:rPr>
              <a:t>Memurun ceza kanununa göre mahkûm olması veya olmaması halleri, ayrıca disiplin cezasının uygulanmasına engel olamaz.</a:t>
            </a:r>
          </a:p>
          <a:p>
            <a:pPr algn="just"/>
            <a:r>
              <a:rPr lang="tr-TR" sz="1700" dirty="0">
                <a:solidFill>
                  <a:schemeClr val="accent6">
                    <a:lumMod val="75000"/>
                  </a:schemeClr>
                </a:solidFill>
                <a:latin typeface="Aptos Light" panose="020B0004020202020204" pitchFamily="34" charset="0"/>
              </a:rPr>
              <a:t>*Ceza soruşturmasında elde edilen deliller, disiplin soruşturmasına da dayanak oluşturabilir. Ne var ki, ceza soruşturmasında savcılık veya mahkeme tarafından  alınmış olan savunma, disiplin soruşturmasındaki savunma yerine geçmez. Disiplin soruşturması, adli soruşturmadan ayrı bir soruşturma türü olduğundan disiplin soruşturması kapsamında, ayrı savunma alınmalıdır.</a:t>
            </a:r>
          </a:p>
        </p:txBody>
      </p:sp>
    </p:spTree>
    <p:extLst>
      <p:ext uri="{BB962C8B-B14F-4D97-AF65-F5344CB8AC3E}">
        <p14:creationId xmlns:p14="http://schemas.microsoft.com/office/powerpoint/2010/main" val="3452351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EA7EA-3A37-B976-C8E9-1AFD85784CC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A11665-3E73-A76D-0781-3C84FC50B143}"/>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Uygulama:</a:t>
            </a:r>
            <a:br>
              <a:rPr lang="tr-TR" sz="2800" dirty="0">
                <a:solidFill>
                  <a:schemeClr val="bg1"/>
                </a:solidFill>
              </a:rPr>
            </a:br>
            <a:r>
              <a:rPr lang="tr-TR" sz="2800" dirty="0">
                <a:solidFill>
                  <a:schemeClr val="bg1"/>
                </a:solidFill>
              </a:rPr>
              <a:t>Madde 132</a:t>
            </a:r>
          </a:p>
        </p:txBody>
      </p:sp>
      <p:sp>
        <p:nvSpPr>
          <p:cNvPr id="3" name="Alt Başlık 2">
            <a:extLst>
              <a:ext uri="{FF2B5EF4-FFF2-40B4-BE49-F238E27FC236}">
                <a16:creationId xmlns:a16="http://schemas.microsoft.com/office/drawing/2014/main" id="{9D612896-535E-494C-820B-74D3059B40BB}"/>
              </a:ext>
            </a:extLst>
          </p:cNvPr>
          <p:cNvSpPr>
            <a:spLocks noGrp="1"/>
          </p:cNvSpPr>
          <p:nvPr>
            <p:ph type="subTitle" idx="1"/>
          </p:nvPr>
        </p:nvSpPr>
        <p:spPr>
          <a:xfrm>
            <a:off x="2095500" y="2368551"/>
            <a:ext cx="8001000" cy="3613149"/>
          </a:xfrm>
        </p:spPr>
        <p:txBody>
          <a:bodyPr>
            <a:normAutofit fontScale="92500" lnSpcReduction="20000"/>
          </a:bodyPr>
          <a:lstStyle/>
          <a:p>
            <a:pPr algn="just"/>
            <a:r>
              <a:rPr lang="tr-TR" sz="2300" dirty="0">
                <a:solidFill>
                  <a:schemeClr val="bg2">
                    <a:lumMod val="50000"/>
                  </a:schemeClr>
                </a:solidFill>
                <a:latin typeface="Aptos Light" panose="020B0004020202020204" pitchFamily="34" charset="0"/>
              </a:rPr>
              <a:t>Disiplin cezaları verildiği tarihten itibaren hüküm ifade eder ve derhal uygulanır.</a:t>
            </a:r>
          </a:p>
          <a:p>
            <a:pPr algn="just"/>
            <a:r>
              <a:rPr lang="tr-TR" sz="2300" dirty="0">
                <a:solidFill>
                  <a:schemeClr val="bg2">
                    <a:lumMod val="50000"/>
                  </a:schemeClr>
                </a:solidFill>
                <a:latin typeface="Aptos Light" panose="020B0004020202020204" pitchFamily="34" charset="0"/>
              </a:rPr>
              <a:t>Aylıktan kesme cezası, cezanın veriliş tarihini takip eden aybaşında uygulanır.</a:t>
            </a:r>
          </a:p>
          <a:p>
            <a:pPr algn="just"/>
            <a:r>
              <a:rPr lang="tr-TR" sz="2300" dirty="0">
                <a:solidFill>
                  <a:schemeClr val="bg2">
                    <a:lumMod val="50000"/>
                  </a:schemeClr>
                </a:solidFill>
                <a:latin typeface="Aptos Light" panose="020B0004020202020204" pitchFamily="34" charset="0"/>
              </a:rPr>
              <a:t>Verilen disiplin cezaları üst disiplin amirine, Devlet memurluğundan çıkarma cezası ayrıca Devlet Personel Başkanlığına bildirilir.</a:t>
            </a:r>
          </a:p>
          <a:p>
            <a:pPr algn="just"/>
            <a:r>
              <a:rPr lang="tr-TR" sz="1800" dirty="0">
                <a:solidFill>
                  <a:schemeClr val="accent6">
                    <a:lumMod val="75000"/>
                  </a:schemeClr>
                </a:solidFill>
                <a:latin typeface="Aptos Light" panose="020B0004020202020204" pitchFamily="34" charset="0"/>
              </a:rPr>
              <a:t>*Disiplin cezasının tebliğine ilişkin yazıda itiraz usul ve süresi açıkça belirtilir. Disiplin soruşturması neticesinde tesis edilen cezanın, soruşturulan kişiye bildirildiği yazıda, itiraz usul ve süresi açıkça belirtilmelidir. Örneğin; disiplin soruşturması sonucu uyarma cezası tesis edilmiş ise, disiplin cezasını bildiren yazıda İdari Personel Disiplin Kuruluna yedi gün içerisinde itiraz ve idari yargıda atmış gün içerisinde dava hakkınız bulunmaktadır ibaresi de yazılmalıdır. </a:t>
            </a:r>
          </a:p>
        </p:txBody>
      </p:sp>
    </p:spTree>
    <p:extLst>
      <p:ext uri="{BB962C8B-B14F-4D97-AF65-F5344CB8AC3E}">
        <p14:creationId xmlns:p14="http://schemas.microsoft.com/office/powerpoint/2010/main" val="35923671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AAE3A-9F12-F3BD-8CFE-C86C65DF3642}"/>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9" name="Rectangle 18">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Resim 6">
            <a:extLst>
              <a:ext uri="{FF2B5EF4-FFF2-40B4-BE49-F238E27FC236}">
                <a16:creationId xmlns:a16="http://schemas.microsoft.com/office/drawing/2014/main" id="{20FC285B-1D86-E367-005D-CE6EC85C6F26}"/>
              </a:ext>
            </a:extLst>
          </p:cNvPr>
          <p:cNvPicPr>
            <a:picLocks noChangeAspect="1"/>
          </p:cNvPicPr>
          <p:nvPr/>
        </p:nvPicPr>
        <p:blipFill>
          <a:blip r:embed="rId2"/>
          <a:stretch>
            <a:fillRect/>
          </a:stretch>
        </p:blipFill>
        <p:spPr>
          <a:xfrm>
            <a:off x="2656355" y="786117"/>
            <a:ext cx="6879290"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11832122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870FB-E271-E0EB-0BB8-1B86159D4856}"/>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E6C1AF77-40DA-A8E6-1940-0640F0EF7ECF}"/>
              </a:ext>
            </a:extLst>
          </p:cNvPr>
          <p:cNvSpPr>
            <a:spLocks noGrp="1"/>
          </p:cNvSpPr>
          <p:nvPr>
            <p:ph type="subTitle" idx="1"/>
          </p:nvPr>
        </p:nvSpPr>
        <p:spPr>
          <a:xfrm>
            <a:off x="2095500" y="1163320"/>
            <a:ext cx="8001000" cy="4737608"/>
          </a:xfrm>
        </p:spPr>
        <p:txBody>
          <a:bodyPr/>
          <a:lstStyle/>
          <a:p>
            <a:pPr algn="just"/>
            <a:r>
              <a:rPr lang="tr-TR" dirty="0">
                <a:solidFill>
                  <a:schemeClr val="bg2">
                    <a:lumMod val="50000"/>
                  </a:schemeClr>
                </a:solidFill>
                <a:latin typeface="Aptos Light" panose="020B0004020202020204" pitchFamily="34" charset="0"/>
              </a:rPr>
              <a:t>Aylıktan kesme cezası ile tecziye edilenler </a:t>
            </a:r>
            <a:r>
              <a:rPr lang="tr-TR" b="1" dirty="0">
                <a:solidFill>
                  <a:schemeClr val="bg2">
                    <a:lumMod val="50000"/>
                  </a:schemeClr>
                </a:solidFill>
                <a:latin typeface="Aptos Light" panose="020B0004020202020204" pitchFamily="34" charset="0"/>
              </a:rPr>
              <a:t>5 yıl</a:t>
            </a:r>
            <a:r>
              <a:rPr lang="tr-TR" dirty="0">
                <a:solidFill>
                  <a:schemeClr val="bg2">
                    <a:lumMod val="50000"/>
                  </a:schemeClr>
                </a:solidFill>
                <a:latin typeface="Aptos Light" panose="020B0004020202020204" pitchFamily="34" charset="0"/>
              </a:rPr>
              <a:t>, kademe ilerlemesinin durdurulması cezası ile tecziye edilenler </a:t>
            </a:r>
            <a:r>
              <a:rPr lang="tr-TR" b="1" dirty="0">
                <a:solidFill>
                  <a:schemeClr val="bg2">
                    <a:lumMod val="50000"/>
                  </a:schemeClr>
                </a:solidFill>
                <a:latin typeface="Aptos Light" panose="020B0004020202020204" pitchFamily="34" charset="0"/>
              </a:rPr>
              <a:t>10 yıl</a:t>
            </a:r>
            <a:r>
              <a:rPr lang="tr-TR" dirty="0">
                <a:solidFill>
                  <a:schemeClr val="bg2">
                    <a:lumMod val="50000"/>
                  </a:schemeClr>
                </a:solidFill>
                <a:latin typeface="Aptos Light" panose="020B0004020202020204" pitchFamily="34" charset="0"/>
              </a:rPr>
              <a:t> boyunca daire başkanı kadrolarına, daire başkanı kadrosunun dengi ve daha üstü kadrolara, bölge ve il teşkilatlarının en üst yönetici kadrolarına, düzenleyici ve denetleyici kurumların başkanlık ve üyeliklerine, vali ve büyükelçi kadrolarına atanamazlar.</a:t>
            </a:r>
          </a:p>
          <a:p>
            <a:pPr algn="just"/>
            <a:endParaRPr lang="tr-TR"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3892837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9A69A-EB66-1271-9D5B-3ED3C5C12A3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55A2FC8-7D81-5285-5AE9-DF28ADC2BBCD}"/>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Disiplin cezalarının bir süre sonra özlük dosyasından silinmesi:		                       Madde 133 </a:t>
            </a:r>
          </a:p>
        </p:txBody>
      </p:sp>
      <p:sp>
        <p:nvSpPr>
          <p:cNvPr id="3" name="Alt Başlık 2">
            <a:extLst>
              <a:ext uri="{FF2B5EF4-FFF2-40B4-BE49-F238E27FC236}">
                <a16:creationId xmlns:a16="http://schemas.microsoft.com/office/drawing/2014/main" id="{1EB1FB9D-AA56-E48E-F6DC-EDF0AD8FA558}"/>
              </a:ext>
            </a:extLst>
          </p:cNvPr>
          <p:cNvSpPr>
            <a:spLocks noGrp="1"/>
          </p:cNvSpPr>
          <p:nvPr>
            <p:ph type="subTitle" idx="1"/>
          </p:nvPr>
        </p:nvSpPr>
        <p:spPr>
          <a:xfrm>
            <a:off x="2095500" y="2368551"/>
            <a:ext cx="8001000" cy="3613149"/>
          </a:xfrm>
        </p:spPr>
        <p:txBody>
          <a:bodyPr>
            <a:normAutofit fontScale="92500" lnSpcReduction="20000"/>
          </a:bodyPr>
          <a:lstStyle/>
          <a:p>
            <a:pPr algn="just"/>
            <a:r>
              <a:rPr lang="tr-TR" sz="2300" dirty="0">
                <a:solidFill>
                  <a:schemeClr val="bg2">
                    <a:lumMod val="50000"/>
                  </a:schemeClr>
                </a:solidFill>
                <a:latin typeface="Aptos Light" panose="020B0004020202020204" pitchFamily="34" charset="0"/>
              </a:rPr>
              <a:t>Disiplin cezaları memurun özlük dosyasına işlenir. Devlet memurluğundan çıkarma cezasından başka bir disiplin cezasına çarptırılmış olan memur </a:t>
            </a:r>
            <a:r>
              <a:rPr lang="tr-TR" sz="2300" u="sng" dirty="0">
                <a:solidFill>
                  <a:schemeClr val="bg2">
                    <a:lumMod val="50000"/>
                  </a:schemeClr>
                </a:solidFill>
                <a:latin typeface="Aptos Light" panose="020B0004020202020204" pitchFamily="34" charset="0"/>
              </a:rPr>
              <a:t>uyarma ve kınama cezalarının uygulanmasından 5 sene, diğer cezaların uygulanmasından 10 sene sonra atamaya yetkili amire başvurarak, verilmiş olan cezalarının özlük dosyasından silinmesini isteyebilir.</a:t>
            </a:r>
          </a:p>
          <a:p>
            <a:pPr algn="just"/>
            <a:r>
              <a:rPr lang="tr-TR" sz="2300" dirty="0">
                <a:solidFill>
                  <a:schemeClr val="bg2">
                    <a:lumMod val="50000"/>
                  </a:schemeClr>
                </a:solidFill>
                <a:latin typeface="Aptos Light" panose="020B0004020202020204" pitchFamily="34" charset="0"/>
              </a:rPr>
              <a:t>Memurun, yukarıda yazılan süreler içerisindeki davranışları, bu isteğini haklı kılacak nitelikte görülürse, isteğinin yerine getirilmesine karar verilerek bu karar özlük dosyasına işlenir.</a:t>
            </a:r>
          </a:p>
          <a:p>
            <a:pPr algn="just"/>
            <a:r>
              <a:rPr lang="tr-TR" sz="2300" dirty="0">
                <a:solidFill>
                  <a:schemeClr val="bg2">
                    <a:lumMod val="50000"/>
                  </a:schemeClr>
                </a:solidFill>
                <a:latin typeface="Aptos Light" panose="020B0004020202020204" pitchFamily="34" charset="0"/>
              </a:rPr>
              <a:t>Kademe ilerlemesinin durdurulması cezasının özlük dosyasından çıkarılmasında disiplin kurulunun mütalaası alındıktan sonra yukarıdaki fıkra hükmü uygulanır.</a:t>
            </a:r>
          </a:p>
        </p:txBody>
      </p:sp>
    </p:spTree>
    <p:extLst>
      <p:ext uri="{BB962C8B-B14F-4D97-AF65-F5344CB8AC3E}">
        <p14:creationId xmlns:p14="http://schemas.microsoft.com/office/powerpoint/2010/main" val="8512597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2AE44-65D1-AF69-D67E-4F75F05B077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9215A6F-CA44-512F-EB31-B430E5391201}"/>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İtiraz:</a:t>
            </a:r>
            <a:br>
              <a:rPr lang="tr-TR" sz="2800" dirty="0">
                <a:solidFill>
                  <a:schemeClr val="bg1"/>
                </a:solidFill>
              </a:rPr>
            </a:br>
            <a:r>
              <a:rPr lang="tr-TR" sz="2800" dirty="0">
                <a:solidFill>
                  <a:schemeClr val="bg1"/>
                </a:solidFill>
              </a:rPr>
              <a:t>Madde 135 </a:t>
            </a:r>
          </a:p>
        </p:txBody>
      </p:sp>
      <p:sp>
        <p:nvSpPr>
          <p:cNvPr id="3" name="Alt Başlık 2">
            <a:extLst>
              <a:ext uri="{FF2B5EF4-FFF2-40B4-BE49-F238E27FC236}">
                <a16:creationId xmlns:a16="http://schemas.microsoft.com/office/drawing/2014/main" id="{9F2CBFA4-4C33-4C9F-DE3D-0A7C12B65C1E}"/>
              </a:ext>
            </a:extLst>
          </p:cNvPr>
          <p:cNvSpPr>
            <a:spLocks noGrp="1"/>
          </p:cNvSpPr>
          <p:nvPr>
            <p:ph type="subTitle" idx="1"/>
          </p:nvPr>
        </p:nvSpPr>
        <p:spPr>
          <a:xfrm>
            <a:off x="2095500" y="2368551"/>
            <a:ext cx="8001000" cy="3613149"/>
          </a:xfrm>
        </p:spPr>
        <p:txBody>
          <a:bodyPr>
            <a:normAutofit fontScale="92500" lnSpcReduction="10000"/>
          </a:bodyPr>
          <a:lstStyle/>
          <a:p>
            <a:pPr algn="just"/>
            <a:r>
              <a:rPr lang="tr-TR" sz="2300" u="sng" dirty="0">
                <a:solidFill>
                  <a:schemeClr val="bg2">
                    <a:lumMod val="50000"/>
                  </a:schemeClr>
                </a:solidFill>
                <a:latin typeface="Aptos Light" panose="020B0004020202020204" pitchFamily="34" charset="0"/>
              </a:rPr>
              <a:t>Disiplin amirleri tarafından verilen uyarma, kınama ve aylıktan kesme cezalarına karşı disiplin kuruluna, kademe ilerlemesinin durdurulması cezasına karşı yüksek disiplin kuruluna itiraz edilebilir.</a:t>
            </a:r>
          </a:p>
          <a:p>
            <a:pPr algn="just"/>
            <a:r>
              <a:rPr lang="tr-TR" sz="2300" dirty="0">
                <a:solidFill>
                  <a:schemeClr val="bg2">
                    <a:lumMod val="50000"/>
                  </a:schemeClr>
                </a:solidFill>
                <a:latin typeface="Aptos Light" panose="020B0004020202020204" pitchFamily="34" charset="0"/>
              </a:rPr>
              <a:t>İtirazda süre, kararın ilgiliye tebliği tarihinden itibaren </a:t>
            </a:r>
            <a:r>
              <a:rPr lang="tr-TR" sz="2300" b="1" dirty="0">
                <a:solidFill>
                  <a:schemeClr val="bg2">
                    <a:lumMod val="50000"/>
                  </a:schemeClr>
                </a:solidFill>
                <a:latin typeface="Aptos Light" panose="020B0004020202020204" pitchFamily="34" charset="0"/>
              </a:rPr>
              <a:t>yedi gündür</a:t>
            </a:r>
            <a:r>
              <a:rPr lang="tr-TR" sz="2300" dirty="0">
                <a:solidFill>
                  <a:schemeClr val="bg2">
                    <a:lumMod val="50000"/>
                  </a:schemeClr>
                </a:solidFill>
                <a:latin typeface="Aptos Light" panose="020B0004020202020204" pitchFamily="34" charset="0"/>
              </a:rPr>
              <a:t>. Süresi içinde itiraz edilmeyen disiplin cezaları kesinleşir.</a:t>
            </a:r>
          </a:p>
          <a:p>
            <a:pPr algn="just"/>
            <a:r>
              <a:rPr lang="tr-TR" sz="2300" dirty="0">
                <a:solidFill>
                  <a:schemeClr val="bg2">
                    <a:lumMod val="50000"/>
                  </a:schemeClr>
                </a:solidFill>
                <a:latin typeface="Aptos Light" panose="020B0004020202020204" pitchFamily="34" charset="0"/>
              </a:rPr>
              <a:t>İtiraz mercileri, itiraz dilekçesi ile karar ve eklerinin kendilerine intikalinden itibaren </a:t>
            </a:r>
            <a:r>
              <a:rPr lang="tr-TR" sz="2300" b="1" dirty="0">
                <a:solidFill>
                  <a:schemeClr val="bg2">
                    <a:lumMod val="50000"/>
                  </a:schemeClr>
                </a:solidFill>
                <a:latin typeface="Aptos Light" panose="020B0004020202020204" pitchFamily="34" charset="0"/>
              </a:rPr>
              <a:t>otuz gün </a:t>
            </a:r>
            <a:r>
              <a:rPr lang="tr-TR" sz="2300" dirty="0">
                <a:solidFill>
                  <a:schemeClr val="bg2">
                    <a:lumMod val="50000"/>
                  </a:schemeClr>
                </a:solidFill>
                <a:latin typeface="Aptos Light" panose="020B0004020202020204" pitchFamily="34" charset="0"/>
              </a:rPr>
              <a:t>içinde kararlarını vermek zorundadır.</a:t>
            </a:r>
          </a:p>
          <a:p>
            <a:pPr algn="just"/>
            <a:r>
              <a:rPr lang="tr-TR" sz="2300" dirty="0">
                <a:solidFill>
                  <a:schemeClr val="bg2">
                    <a:lumMod val="50000"/>
                  </a:schemeClr>
                </a:solidFill>
                <a:latin typeface="Aptos Light" panose="020B0004020202020204" pitchFamily="34" charset="0"/>
              </a:rPr>
              <a:t>İtirazın kabulü hâlinde, disiplin amirleri kararı gözden geçirerek verilen cezayı hafifletebilir veya tamamen kaldırabilirler.</a:t>
            </a:r>
          </a:p>
          <a:p>
            <a:pPr algn="just"/>
            <a:r>
              <a:rPr lang="tr-TR" sz="2300" dirty="0">
                <a:solidFill>
                  <a:schemeClr val="bg2">
                    <a:lumMod val="50000"/>
                  </a:schemeClr>
                </a:solidFill>
                <a:latin typeface="Aptos Light" panose="020B0004020202020204" pitchFamily="34" charset="0"/>
              </a:rPr>
              <a:t>Disiplin cezalarına karşı idari yargı yoluna başvurulabilir.</a:t>
            </a:r>
          </a:p>
        </p:txBody>
      </p:sp>
    </p:spTree>
    <p:extLst>
      <p:ext uri="{BB962C8B-B14F-4D97-AF65-F5344CB8AC3E}">
        <p14:creationId xmlns:p14="http://schemas.microsoft.com/office/powerpoint/2010/main" val="27941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0EF83-859C-10A2-FABD-0ACC85570FBB}"/>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5" name="Rectangle 14">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229" y="620722"/>
            <a:ext cx="10935543"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Resim 2" descr="metin, ekran görüntüsü, yazı tipi, doküman, belge içeren bir resim&#10;&#10;Yapay zeka tarafından oluşturulmuş içerik yanlış olabilir.">
            <a:extLst>
              <a:ext uri="{FF2B5EF4-FFF2-40B4-BE49-F238E27FC236}">
                <a16:creationId xmlns:a16="http://schemas.microsoft.com/office/drawing/2014/main" id="{2D219B4F-5876-448E-ADAB-251782839D75}"/>
              </a:ext>
            </a:extLst>
          </p:cNvPr>
          <p:cNvPicPr>
            <a:picLocks noChangeAspect="1"/>
          </p:cNvPicPr>
          <p:nvPr/>
        </p:nvPicPr>
        <p:blipFill>
          <a:blip r:embed="rId2"/>
          <a:stretch>
            <a:fillRect/>
          </a:stretch>
        </p:blipFill>
        <p:spPr>
          <a:xfrm>
            <a:off x="3011303" y="786117"/>
            <a:ext cx="6169393" cy="4956048"/>
          </a:xfrm>
          <a:custGeom>
            <a:avLst/>
            <a:gdLst/>
            <a:ahLst/>
            <a:cxnLst/>
            <a:rect l="l" t="t" r="r" b="b"/>
            <a:pathLst>
              <a:path w="10607040" h="4956048">
                <a:moveTo>
                  <a:pt x="497480" y="0"/>
                </a:moveTo>
                <a:lnTo>
                  <a:pt x="10607040" y="0"/>
                </a:lnTo>
                <a:lnTo>
                  <a:pt x="10607040" y="4485407"/>
                </a:lnTo>
                <a:lnTo>
                  <a:pt x="10131692" y="4956048"/>
                </a:lnTo>
                <a:lnTo>
                  <a:pt x="0" y="4956048"/>
                </a:lnTo>
                <a:lnTo>
                  <a:pt x="0" y="492554"/>
                </a:lnTo>
                <a:close/>
              </a:path>
            </a:pathLst>
          </a:custGeom>
        </p:spPr>
      </p:pic>
    </p:spTree>
    <p:extLst>
      <p:ext uri="{BB962C8B-B14F-4D97-AF65-F5344CB8AC3E}">
        <p14:creationId xmlns:p14="http://schemas.microsoft.com/office/powerpoint/2010/main" val="3839008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3C0EF-2AFA-1974-D047-4C2031D1CC4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45D71FB-1C74-DC39-E30F-EAD28023A3DA}"/>
              </a:ext>
            </a:extLst>
          </p:cNvPr>
          <p:cNvSpPr>
            <a:spLocks noGrp="1"/>
          </p:cNvSpPr>
          <p:nvPr>
            <p:ph type="ctrTitle"/>
          </p:nvPr>
        </p:nvSpPr>
        <p:spPr>
          <a:xfrm>
            <a:off x="2095500" y="627743"/>
            <a:ext cx="8001000" cy="1486808"/>
          </a:xfrm>
        </p:spPr>
        <p:txBody>
          <a:bodyPr>
            <a:noAutofit/>
          </a:bodyPr>
          <a:lstStyle/>
          <a:p>
            <a:r>
              <a:rPr lang="tr-TR" sz="2800" dirty="0">
                <a:solidFill>
                  <a:schemeClr val="bg1"/>
                </a:solidFill>
              </a:rPr>
              <a:t>SORUŞTURMALARDA DİKKAT EDİLECEK HUSUSLAR</a:t>
            </a:r>
          </a:p>
        </p:txBody>
      </p:sp>
      <p:sp>
        <p:nvSpPr>
          <p:cNvPr id="7" name="Alt Başlık 2">
            <a:extLst>
              <a:ext uri="{FF2B5EF4-FFF2-40B4-BE49-F238E27FC236}">
                <a16:creationId xmlns:a16="http://schemas.microsoft.com/office/drawing/2014/main" id="{8F43D370-7D8F-84FC-6FFE-B1CA476ADBDA}"/>
              </a:ext>
            </a:extLst>
          </p:cNvPr>
          <p:cNvSpPr>
            <a:spLocks noGrp="1"/>
          </p:cNvSpPr>
          <p:nvPr>
            <p:ph type="subTitle" idx="1"/>
          </p:nvPr>
        </p:nvSpPr>
        <p:spPr>
          <a:xfrm>
            <a:off x="2095500" y="2368551"/>
            <a:ext cx="8001000" cy="4095749"/>
          </a:xfrm>
        </p:spPr>
        <p:txBody>
          <a:bodyPr>
            <a:normAutofit/>
          </a:bodyPr>
          <a:lstStyle/>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Soruşturulanın Tabi Olduğu Mevzuata Göre İşlemlerin Tesis Edilmesi (akademik personel 2547-m.53, idari personel 657-m.125, öğrenciler 2547-m.54)</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Zamanaşımı</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Savunma Hakkı (Soruşturmacı ve Disiplin Amirinin Alacağı Son Savunma)</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Disiplin Cezası Tesisinde Yetkili Makam (Disiplin Amiri / Kurulu)</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Tebligat</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Sendika Temsilcisi (Personel Soruşturmalarında Kurulun vereceği kararlarda bulunur.)</a:t>
            </a:r>
          </a:p>
          <a:p>
            <a:pPr algn="just"/>
            <a:endParaRPr lang="tr-TR"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12723537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162C7-1E5E-C709-72AF-6245F09E630D}"/>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DD32A431-1A68-2868-EFB0-9B2E50A31709}"/>
              </a:ext>
            </a:extLst>
          </p:cNvPr>
          <p:cNvSpPr>
            <a:spLocks noGrp="1"/>
          </p:cNvSpPr>
          <p:nvPr>
            <p:ph type="subTitle" idx="1"/>
          </p:nvPr>
        </p:nvSpPr>
        <p:spPr>
          <a:xfrm>
            <a:off x="2095500" y="1381125"/>
            <a:ext cx="8001000" cy="4095749"/>
          </a:xfrm>
        </p:spPr>
        <p:txBody>
          <a:bodyPr>
            <a:normAutofit fontScale="92500" lnSpcReduction="20000"/>
          </a:bodyPr>
          <a:lstStyle/>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Soruşturmacının ve Ceza Tesis Eden Disiplin Amirinin Disiplin Kurullarında Yer Almaması (Disiplin Amiri İtirazın Görüşüldüğü Kurulda Yer Almaz)</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Soruşturulanın Unvanına göre Disiplin Kurulunun Oluşması (Örneğin; soruşturulan öğretim üyesi profesör ise disiplin kurulunda doçent/doktor öğretim üyesi yer almaz)</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İtirazı İncelemede Yetkili Kurul (2547 ve 657’de farklıdır)</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Karar Verme Süresi (657 sayılı yasaya tabi idari personel soruşturma süreci sonunda ve 2547 sayılı yasanın 54.maddesine tabi öğrenci soruşturma süreci sonunda karar verme süresi mevcuttur)</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Asıl Cezanın Alt Ceza Şeklinde Uygulanıp Uygulanmayacağının Değerlendirilmesi</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Delillerin Eksiksiz Toplanması</a:t>
            </a:r>
          </a:p>
          <a:p>
            <a:pPr marL="342900" indent="-342900" algn="just">
              <a:buFont typeface="Wingdings" panose="05000000000000000000" pitchFamily="2" charset="2"/>
              <a:buChar char="Ø"/>
            </a:pPr>
            <a:r>
              <a:rPr lang="tr-TR" dirty="0">
                <a:solidFill>
                  <a:schemeClr val="bg2">
                    <a:lumMod val="50000"/>
                  </a:schemeClr>
                </a:solidFill>
                <a:latin typeface="Aptos Light" panose="020B0004020202020204" pitchFamily="34" charset="0"/>
              </a:rPr>
              <a:t>Soruşturma Raporu (Sitemizde yer alan formata uygun olmalı)</a:t>
            </a:r>
          </a:p>
          <a:p>
            <a:pPr algn="just"/>
            <a:endParaRPr lang="tr-TR" dirty="0">
              <a:solidFill>
                <a:schemeClr val="bg2">
                  <a:lumMod val="50000"/>
                </a:schemeClr>
              </a:solidFill>
              <a:latin typeface="Aptos Light" panose="020B0004020202020204" pitchFamily="34" charset="0"/>
            </a:endParaRPr>
          </a:p>
        </p:txBody>
      </p:sp>
    </p:spTree>
    <p:extLst>
      <p:ext uri="{BB962C8B-B14F-4D97-AF65-F5344CB8AC3E}">
        <p14:creationId xmlns:p14="http://schemas.microsoft.com/office/powerpoint/2010/main" val="41611105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E6F7A-8FD6-5529-6EFA-5FEB9123833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AE5346C-9704-96DC-86C9-AC7CF767D13E}"/>
              </a:ext>
            </a:extLst>
          </p:cNvPr>
          <p:cNvSpPr>
            <a:spLocks noGrp="1"/>
          </p:cNvSpPr>
          <p:nvPr>
            <p:ph type="ctrTitle"/>
          </p:nvPr>
        </p:nvSpPr>
        <p:spPr>
          <a:xfrm>
            <a:off x="534924" y="1432415"/>
            <a:ext cx="8001000" cy="1486808"/>
          </a:xfrm>
        </p:spPr>
        <p:txBody>
          <a:bodyPr>
            <a:noAutofit/>
          </a:bodyPr>
          <a:lstStyle/>
          <a:p>
            <a:pPr algn="ctr"/>
            <a:r>
              <a:rPr lang="tr-TR" sz="2800" dirty="0">
                <a:solidFill>
                  <a:schemeClr val="bg1"/>
                </a:solidFill>
              </a:rPr>
              <a:t>KATILIMINIZ İÇİN Teşekkür ederim.</a:t>
            </a:r>
          </a:p>
        </p:txBody>
      </p:sp>
    </p:spTree>
    <p:extLst>
      <p:ext uri="{BB962C8B-B14F-4D97-AF65-F5344CB8AC3E}">
        <p14:creationId xmlns:p14="http://schemas.microsoft.com/office/powerpoint/2010/main" val="441441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F2D07-E7CA-9A14-EE87-FF1C12642FA4}"/>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813F77C2-4EE9-D5AA-8659-E39F592E6DE0}"/>
              </a:ext>
            </a:extLst>
          </p:cNvPr>
          <p:cNvSpPr>
            <a:spLocks noGrp="1"/>
          </p:cNvSpPr>
          <p:nvPr>
            <p:ph type="subTitle" idx="1"/>
          </p:nvPr>
        </p:nvSpPr>
        <p:spPr>
          <a:xfrm>
            <a:off x="2095500" y="1169405"/>
            <a:ext cx="8001000" cy="2996195"/>
          </a:xfrm>
        </p:spPr>
        <p:txBody>
          <a:bodyPr/>
          <a:lstStyle/>
          <a:p>
            <a:pPr algn="just"/>
            <a:r>
              <a:rPr lang="tr-TR" dirty="0">
                <a:latin typeface="Aptos Light" panose="020B0004020202020204" pitchFamily="34" charset="0"/>
              </a:rPr>
              <a:t>11- Soruşturma süreci sonunda tesis edilen işlem, kişiye tebliğ edilmelidir. Disiplin cezasının tebliğine ilişkin yazıda, ilgili kişiye itiraz usul ve süresi açıkça belirtilmelidir. </a:t>
            </a:r>
            <a:r>
              <a:rPr lang="tr-TR" i="1" u="sng" dirty="0">
                <a:latin typeface="Aptos Light" panose="020B0004020202020204" pitchFamily="34" charset="0"/>
              </a:rPr>
              <a:t>Örneğin; disiplin soruşturması sonucu uyarma cezası tesis edilmiş ise, soruşturulan kişiye disiplin cezasını bildiren yazıda; Fakültemiz Disiplin Kuruluna yedi gün içerisinde itiraz ve idari yargıda atmış gün içerisinde dava açma hakkınız bulunmaktadır</a:t>
            </a:r>
            <a:r>
              <a:rPr lang="tr-TR" dirty="0">
                <a:latin typeface="Aptos Light" panose="020B0004020202020204" pitchFamily="34" charset="0"/>
              </a:rPr>
              <a:t> ibaresi de yazılmalıdır.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4043699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20B75-62D7-B06D-7AF0-464F082576AB}"/>
            </a:ext>
          </a:extLst>
        </p:cNvPr>
        <p:cNvGrpSpPr/>
        <p:nvPr/>
      </p:nvGrpSpPr>
      <p:grpSpPr>
        <a:xfrm>
          <a:off x="0" y="0"/>
          <a:ext cx="0" cy="0"/>
          <a:chOff x="0" y="0"/>
          <a:chExt cx="0" cy="0"/>
        </a:xfrm>
      </p:grpSpPr>
      <p:sp>
        <p:nvSpPr>
          <p:cNvPr id="3" name="Alt Başlık 2">
            <a:extLst>
              <a:ext uri="{FF2B5EF4-FFF2-40B4-BE49-F238E27FC236}">
                <a16:creationId xmlns:a16="http://schemas.microsoft.com/office/drawing/2014/main" id="{E6BB46C5-2ADD-87FE-7804-9746718C1473}"/>
              </a:ext>
            </a:extLst>
          </p:cNvPr>
          <p:cNvSpPr>
            <a:spLocks noGrp="1"/>
          </p:cNvSpPr>
          <p:nvPr>
            <p:ph type="subTitle" idx="1"/>
          </p:nvPr>
        </p:nvSpPr>
        <p:spPr>
          <a:xfrm>
            <a:off x="2095500" y="1169405"/>
            <a:ext cx="8001000" cy="5060852"/>
          </a:xfrm>
        </p:spPr>
        <p:txBody>
          <a:bodyPr/>
          <a:lstStyle/>
          <a:p>
            <a:pPr algn="just"/>
            <a:r>
              <a:rPr lang="tr-TR" dirty="0">
                <a:latin typeface="Aptos Light" panose="020B0004020202020204" pitchFamily="34" charset="0"/>
              </a:rPr>
              <a:t>12- Kişinin itiraz etmesi durumunda, mevzuata göre itirazı incelemeye yetkili makamlar, itirazı kabul ya da reddedebilir. İtiraz sonucu yetkili makamlar tarafından verilecek karar, ilgili kişiye tebliğ edilmelidir.</a:t>
            </a:r>
          </a:p>
          <a:p>
            <a:pPr algn="just"/>
            <a:endParaRPr lang="tr-TR" sz="900" dirty="0">
              <a:latin typeface="Aptos Light" panose="020B0004020202020204" pitchFamily="34" charset="0"/>
            </a:endParaRPr>
          </a:p>
          <a:p>
            <a:pPr algn="just"/>
            <a:r>
              <a:rPr lang="tr-TR" dirty="0">
                <a:latin typeface="Aptos Light" panose="020B0004020202020204" pitchFamily="34" charset="0"/>
              </a:rPr>
              <a:t>13- Soruşturmayı açan birim tarafından, disiplin soruşturması süreci sonunda tesis edilen işlem, Personel Daire Başkanlığımıza bildirilmelidir. Üniversite öğretim mesleğinden çıkarma cezası tüm yükseköğretim kurumlarına, kamu görevinden çıkarma cezası ise ayrıca Devlet Personel Başkanlığına(Cumhurbaşkanlığı Personel ve Prensipler Genel Müdürlüğü) bildirilir.</a:t>
            </a:r>
          </a:p>
          <a:p>
            <a:pPr algn="just"/>
            <a:endParaRPr lang="tr-TR" dirty="0">
              <a:latin typeface="Aptos Light" panose="020B0004020202020204" pitchFamily="34" charset="0"/>
            </a:endParaRPr>
          </a:p>
        </p:txBody>
      </p:sp>
    </p:spTree>
    <p:extLst>
      <p:ext uri="{BB962C8B-B14F-4D97-AF65-F5344CB8AC3E}">
        <p14:creationId xmlns:p14="http://schemas.microsoft.com/office/powerpoint/2010/main" val="379577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1151</TotalTime>
  <Words>5775</Words>
  <Application>Microsoft Office PowerPoint</Application>
  <PresentationFormat>Geniş ekran</PresentationFormat>
  <Paragraphs>178</Paragraphs>
  <Slides>79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79</vt:i4>
      </vt:variant>
    </vt:vector>
  </HeadingPairs>
  <TitlesOfParts>
    <vt:vector size="84" baseType="lpstr">
      <vt:lpstr>Aptos Light</vt:lpstr>
      <vt:lpstr>Century Gothic</vt:lpstr>
      <vt:lpstr>Wingdings</vt:lpstr>
      <vt:lpstr>Wingdings 3</vt:lpstr>
      <vt:lpstr>Dilim</vt:lpstr>
      <vt:lpstr>YÜKSEKÖĞRETİMDE DİSİPLİN İŞ VE İŞLEMLERİ eğitimine  hoş geldiniz </vt:lpstr>
      <vt:lpstr>PowerPoint Sunusu</vt:lpstr>
      <vt:lpstr>DİSİPLİN SORUŞTURMALARINDA İZLENEN SÜREÇ ÖZETİ</vt:lpstr>
      <vt:lpstr>PowerPoint Sunusu</vt:lpstr>
      <vt:lpstr>PowerPoint Sunusu</vt:lpstr>
      <vt:lpstr>PowerPoint Sunusu</vt:lpstr>
      <vt:lpstr>PowerPoint Sunusu</vt:lpstr>
      <vt:lpstr>PowerPoint Sunusu</vt:lpstr>
      <vt:lpstr>PowerPoint Sunusu</vt:lpstr>
      <vt:lpstr>2547 SAYILI YÜKSEKÖĞRETİM KANUNU  DOKUZUNCU BÖLÜM  Disiplin ve Ceza İşleri </vt:lpstr>
      <vt:lpstr>Genel Esaslar: Madde 53 </vt:lpstr>
      <vt:lpstr>PowerPoint Sunusu</vt:lpstr>
      <vt:lpstr>PowerPoint Sunusu</vt:lpstr>
      <vt:lpstr>Disiplin soruşturması ve savunma hakkı: Madde 53/A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Savunma hakkı kapsamında gözetilecek hususlar şunlardır:</vt:lpstr>
      <vt:lpstr>PowerPoint Sunusu</vt:lpstr>
      <vt:lpstr>PowerPoint Sunusu</vt:lpstr>
      <vt:lpstr>PowerPoint Sunusu</vt:lpstr>
      <vt:lpstr>PowerPoint Sunusu</vt:lpstr>
      <vt:lpstr>Görevden uzaklaştırma: Madde 53/B</vt:lpstr>
      <vt:lpstr>PowerPoint Sunusu</vt:lpstr>
      <vt:lpstr>PowerPoint Sunusu</vt:lpstr>
      <vt:lpstr>PowerPoint Sunusu</vt:lpstr>
      <vt:lpstr>Zamanaşımı: Madde 53/C</vt:lpstr>
      <vt:lpstr>PowerPoint Sunusu</vt:lpstr>
      <vt:lpstr>Disiplin cezası verme yetkisi:  Madde 53/Ç</vt:lpstr>
      <vt:lpstr>PowerPoint Sunusu</vt:lpstr>
      <vt:lpstr>PowerPoint Sunusu</vt:lpstr>
      <vt:lpstr>Disiplin cezası verilmesinde uygulanacak temel ilkeler: Madde 53/D</vt:lpstr>
      <vt:lpstr>PowerPoint Sunusu</vt:lpstr>
      <vt:lpstr>PowerPoint Sunusu</vt:lpstr>
      <vt:lpstr>PowerPoint Sunusu</vt:lpstr>
      <vt:lpstr>PowerPoint Sunusu</vt:lpstr>
      <vt:lpstr>PowerPoint Sunusu</vt:lpstr>
      <vt:lpstr>PowerPoint Sunusu</vt:lpstr>
      <vt:lpstr>PowerPoint Sunusu</vt:lpstr>
      <vt:lpstr>Dİsİplİn kurullarının teşekkülü: Madde 53/E</vt:lpstr>
      <vt:lpstr>PowerPoint Sunusu</vt:lpstr>
      <vt:lpstr>PowerPoint Sunusu</vt:lpstr>
      <vt:lpstr>İtiraz: Madde 53/F</vt:lpstr>
      <vt:lpstr>PowerPoint Sunusu</vt:lpstr>
      <vt:lpstr>PowerPoint Sunusu</vt:lpstr>
      <vt:lpstr>Özlük dosyasında saklama: Madde 53/G</vt:lpstr>
      <vt:lpstr>657 SAYILI DEVLET MEMURLARI KANUNU</vt:lpstr>
      <vt:lpstr>Disiplin amiri ve disiplin cezaları: Madde 124</vt:lpstr>
      <vt:lpstr>PowerPoint Sunusu</vt:lpstr>
      <vt:lpstr>PowerPoint Sunusu</vt:lpstr>
      <vt:lpstr>PowerPoint Sunusu</vt:lpstr>
      <vt:lpstr>PowerPoint Sunusu</vt:lpstr>
      <vt:lpstr>PowerPoint Sunusu</vt:lpstr>
      <vt:lpstr>Disiplin cezası vermeye yetkili amir ve kurullar: Madde 126</vt:lpstr>
      <vt:lpstr>Zamanaşımı: Madde 127 </vt:lpstr>
      <vt:lpstr>Karar süresi: Madde 128 </vt:lpstr>
      <vt:lpstr>PowerPoint Sunusu</vt:lpstr>
      <vt:lpstr>Savunma hakkı: Madde 130 </vt:lpstr>
      <vt:lpstr>PowerPoint Sunusu</vt:lpstr>
      <vt:lpstr>PowerPoint Sunusu</vt:lpstr>
      <vt:lpstr>PowerPoint Sunusu</vt:lpstr>
      <vt:lpstr>PowerPoint Sunusu</vt:lpstr>
      <vt:lpstr>PowerPoint Sunusu</vt:lpstr>
      <vt:lpstr>Cezai kovuşturma ile disiplin kovuşturmasının bir arada yürütülmesi: Madde 131 </vt:lpstr>
      <vt:lpstr>Uygulama: Madde 132</vt:lpstr>
      <vt:lpstr>PowerPoint Sunusu</vt:lpstr>
      <vt:lpstr>PowerPoint Sunusu</vt:lpstr>
      <vt:lpstr>Disiplin cezalarının bir süre sonra özlük dosyasından silinmesi:                         Madde 133 </vt:lpstr>
      <vt:lpstr>İtiraz: Madde 135 </vt:lpstr>
      <vt:lpstr>PowerPoint Sunusu</vt:lpstr>
      <vt:lpstr>SORUŞTURMALARDA DİKKAT EDİLECEK HUSUSLAR</vt:lpstr>
      <vt:lpstr>PowerPoint Sunusu</vt:lpstr>
      <vt:lpstr>KATILIMINIZ İÇİN Teşekkür ederim.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IMRAN KARADEMIR</dc:creator>
  <cp:lastModifiedBy>MEHMET CAKMAK</cp:lastModifiedBy>
  <cp:revision>116</cp:revision>
  <dcterms:created xsi:type="dcterms:W3CDTF">2025-11-04T07:50:18Z</dcterms:created>
  <dcterms:modified xsi:type="dcterms:W3CDTF">2025-11-16T06:51:10Z</dcterms:modified>
</cp:coreProperties>
</file>